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360" r:id="rId2"/>
    <p:sldId id="285" r:id="rId3"/>
    <p:sldId id="361" r:id="rId4"/>
    <p:sldId id="379" r:id="rId5"/>
    <p:sldId id="377" r:id="rId6"/>
    <p:sldId id="362" r:id="rId7"/>
    <p:sldId id="363" r:id="rId8"/>
    <p:sldId id="387" r:id="rId9"/>
    <p:sldId id="381" r:id="rId10"/>
    <p:sldId id="382" r:id="rId11"/>
    <p:sldId id="366" r:id="rId12"/>
    <p:sldId id="365" r:id="rId13"/>
    <p:sldId id="369" r:id="rId14"/>
    <p:sldId id="388" r:id="rId15"/>
    <p:sldId id="367" r:id="rId16"/>
    <p:sldId id="375" r:id="rId17"/>
    <p:sldId id="368" r:id="rId18"/>
    <p:sldId id="384" r:id="rId19"/>
    <p:sldId id="385" r:id="rId20"/>
    <p:sldId id="376" r:id="rId21"/>
    <p:sldId id="373" r:id="rId22"/>
    <p:sldId id="389" r:id="rId23"/>
    <p:sldId id="378" r:id="rId24"/>
    <p:sldId id="275" r:id="rId2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on Talmor" initials="AT" lastIdx="2" clrIdx="0"/>
  <p:cmAuthor id="2" name="Alon T" initials="AT [2]" lastIdx="1" clrIdx="1"/>
  <p:cmAuthor id="3" name="Alon T" initials="AT [3]" lastIdx="1" clrIdx="2"/>
  <p:cmAuthor id="4" name="Alon T" initials="AT [4]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77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33"/>
    <p:restoredTop sz="81612"/>
  </p:normalViewPr>
  <p:slideViewPr>
    <p:cSldViewPr snapToGrid="0" snapToObjects="1">
      <p:cViewPr>
        <p:scale>
          <a:sx n="112" d="100"/>
          <a:sy n="112" d="100"/>
        </p:scale>
        <p:origin x="184" y="50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3" d="100"/>
          <a:sy n="93" d="100"/>
        </p:scale>
        <p:origin x="256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CQ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Multi-37K </c:v>
                </c:pt>
                <c:pt idx="1">
                  <c:v>Multi-75K</c:v>
                </c:pt>
                <c:pt idx="2">
                  <c:v>Multi-150K</c:v>
                </c:pt>
                <c:pt idx="3">
                  <c:v>Multi-250K</c:v>
                </c:pt>
                <c:pt idx="4">
                  <c:v>Multi-300K</c:v>
                </c:pt>
                <c:pt idx="5">
                  <c:v>Multi-375K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30.9</c:v>
                </c:pt>
                <c:pt idx="1">
                  <c:v>34</c:v>
                </c:pt>
                <c:pt idx="2">
                  <c:v>35</c:v>
                </c:pt>
                <c:pt idx="3">
                  <c:v>35.6</c:v>
                </c:pt>
                <c:pt idx="4">
                  <c:v>37.6</c:v>
                </c:pt>
                <c:pt idx="5">
                  <c:v>36.1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02-CA40-A51F-B4F7993B6D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CWQ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Multi-37K </c:v>
                </c:pt>
                <c:pt idx="1">
                  <c:v>Multi-75K</c:v>
                </c:pt>
                <c:pt idx="2">
                  <c:v>Multi-150K</c:v>
                </c:pt>
                <c:pt idx="3">
                  <c:v>Multi-250K</c:v>
                </c:pt>
                <c:pt idx="4">
                  <c:v>Multi-300K</c:v>
                </c:pt>
                <c:pt idx="5">
                  <c:v>Multi-375K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17.7</c:v>
                </c:pt>
                <c:pt idx="1">
                  <c:v>18.2</c:v>
                </c:pt>
                <c:pt idx="2">
                  <c:v>17.600000000000001</c:v>
                </c:pt>
                <c:pt idx="3">
                  <c:v>20.2</c:v>
                </c:pt>
                <c:pt idx="4">
                  <c:v>18.8</c:v>
                </c:pt>
                <c:pt idx="5">
                  <c:v>20.7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02-CA40-A51F-B4F7993B6DA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ComQA</c:v>
                </c:pt>
              </c:strCache>
            </c:strRef>
          </c:tx>
          <c:spPr>
            <a:gradFill flip="none" rotWithShape="1">
              <a:gsLst>
                <a:gs pos="0">
                  <a:schemeClr val="accent3"/>
                </a:gs>
                <a:gs pos="75000">
                  <a:schemeClr val="accent3">
                    <a:lumMod val="60000"/>
                    <a:lumOff val="40000"/>
                  </a:schemeClr>
                </a:gs>
                <a:gs pos="51000">
                  <a:schemeClr val="accent3">
                    <a:alpha val="75000"/>
                  </a:schemeClr>
                </a:gs>
                <a:gs pos="100000">
                  <a:schemeClr val="accent3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Multi-37K </c:v>
                </c:pt>
                <c:pt idx="1">
                  <c:v>Multi-75K</c:v>
                </c:pt>
                <c:pt idx="2">
                  <c:v>Multi-150K</c:v>
                </c:pt>
                <c:pt idx="3">
                  <c:v>Multi-250K</c:v>
                </c:pt>
                <c:pt idx="4">
                  <c:v>Multi-300K</c:v>
                </c:pt>
                <c:pt idx="5">
                  <c:v>Multi-375K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28.4</c:v>
                </c:pt>
                <c:pt idx="1">
                  <c:v>30.9</c:v>
                </c:pt>
                <c:pt idx="2">
                  <c:v>30</c:v>
                </c:pt>
                <c:pt idx="3">
                  <c:v>31.1</c:v>
                </c:pt>
                <c:pt idx="4">
                  <c:v>31.5</c:v>
                </c:pt>
                <c:pt idx="5">
                  <c:v>31.3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02-CA40-A51F-B4F7993B6DA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WikiHop</c:v>
                </c:pt>
              </c:strCache>
            </c:strRef>
          </c:tx>
          <c:spPr>
            <a:gradFill flip="none" rotWithShape="1">
              <a:gsLst>
                <a:gs pos="0">
                  <a:schemeClr val="accent4"/>
                </a:gs>
                <a:gs pos="75000">
                  <a:schemeClr val="accent4">
                    <a:lumMod val="60000"/>
                    <a:lumOff val="40000"/>
                  </a:schemeClr>
                </a:gs>
                <a:gs pos="51000">
                  <a:schemeClr val="accent4">
                    <a:alpha val="75000"/>
                  </a:schemeClr>
                </a:gs>
                <a:gs pos="100000">
                  <a:schemeClr val="accent4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Multi-37K </c:v>
                </c:pt>
                <c:pt idx="1">
                  <c:v>Multi-75K</c:v>
                </c:pt>
                <c:pt idx="2">
                  <c:v>Multi-150K</c:v>
                </c:pt>
                <c:pt idx="3">
                  <c:v>Multi-250K</c:v>
                </c:pt>
                <c:pt idx="4">
                  <c:v>Multi-300K</c:v>
                </c:pt>
                <c:pt idx="5">
                  <c:v>Multi-375K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12.3</c:v>
                </c:pt>
                <c:pt idx="1">
                  <c:v>11.7</c:v>
                </c:pt>
                <c:pt idx="2">
                  <c:v>12.4</c:v>
                </c:pt>
                <c:pt idx="3">
                  <c:v>11.9</c:v>
                </c:pt>
                <c:pt idx="4">
                  <c:v>13.5</c:v>
                </c:pt>
                <c:pt idx="5">
                  <c:v>13.3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402-CA40-A51F-B4F7993B6DA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DROP</c:v>
                </c:pt>
              </c:strCache>
            </c:strRef>
          </c:tx>
          <c:spPr>
            <a:gradFill flip="none" rotWithShape="1">
              <a:gsLst>
                <a:gs pos="0">
                  <a:schemeClr val="accent5"/>
                </a:gs>
                <a:gs pos="75000">
                  <a:schemeClr val="accent5">
                    <a:lumMod val="60000"/>
                    <a:lumOff val="40000"/>
                  </a:schemeClr>
                </a:gs>
                <a:gs pos="51000">
                  <a:schemeClr val="accent5">
                    <a:alpha val="75000"/>
                  </a:schemeClr>
                </a:gs>
                <a:gs pos="100000">
                  <a:schemeClr val="accent5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Multi-37K </c:v>
                </c:pt>
                <c:pt idx="1">
                  <c:v>Multi-75K</c:v>
                </c:pt>
                <c:pt idx="2">
                  <c:v>Multi-150K</c:v>
                </c:pt>
                <c:pt idx="3">
                  <c:v>Multi-250K</c:v>
                </c:pt>
                <c:pt idx="4">
                  <c:v>Multi-300K</c:v>
                </c:pt>
                <c:pt idx="5">
                  <c:v>Multi-375K</c:v>
                </c:pt>
              </c:strCache>
            </c:strRef>
          </c:cat>
          <c:val>
            <c:numRef>
              <c:f>Sheet1!$F$2:$F$7</c:f>
              <c:numCache>
                <c:formatCode>General</c:formatCode>
                <c:ptCount val="6"/>
                <c:pt idx="0">
                  <c:v>6.3</c:v>
                </c:pt>
                <c:pt idx="1">
                  <c:v>8.6</c:v>
                </c:pt>
                <c:pt idx="2">
                  <c:v>9.1</c:v>
                </c:pt>
                <c:pt idx="3">
                  <c:v>11</c:v>
                </c:pt>
                <c:pt idx="4">
                  <c:v>10.4</c:v>
                </c:pt>
                <c:pt idx="5">
                  <c:v>11.3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02-CA40-A51F-B4F7993B6D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608527983"/>
        <c:axId val="585468335"/>
      </c:barChart>
      <c:catAx>
        <c:axId val="60852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5468335"/>
        <c:crosses val="autoZero"/>
        <c:auto val="1"/>
        <c:lblAlgn val="ctr"/>
        <c:lblOffset val="100"/>
        <c:noMultiLvlLbl val="0"/>
      </c:catAx>
      <c:valAx>
        <c:axId val="585468335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85279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</c:v>
                </c:pt>
              </c:strCache>
            </c:strRef>
          </c:tx>
          <c:spPr>
            <a:ln w="38100" cap="flat" cmpd="dbl" algn="ctr">
              <a:solidFill>
                <a:schemeClr val="accent1"/>
              </a:solidFill>
              <a:miter lim="800000"/>
            </a:ln>
            <a:effectLst/>
          </c:spPr>
          <c:marker>
            <c:symbol val="none"/>
          </c:marker>
          <c:dLbls>
            <c:dLbl>
              <c:idx val="0"/>
              <c:spPr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BF4-524F-A29B-E0C9B2A1C936}"/>
                </c:ext>
              </c:extLst>
            </c:dLbl>
            <c:dLbl>
              <c:idx val="1"/>
              <c:spPr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1BF4-524F-A29B-E0C9B2A1C936}"/>
                </c:ext>
              </c:extLst>
            </c:dLbl>
            <c:dLbl>
              <c:idx val="2"/>
              <c:spPr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BF4-524F-A29B-E0C9B2A1C936}"/>
                </c:ext>
              </c:extLst>
            </c:dLbl>
            <c:dLbl>
              <c:idx val="3"/>
              <c:spPr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1BF4-524F-A29B-E0C9B2A1C936}"/>
                </c:ext>
              </c:extLst>
            </c:dLbl>
            <c:dLbl>
              <c:idx val="4"/>
              <c:spPr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1BF4-524F-A29B-E0C9B2A1C936}"/>
                </c:ext>
              </c:extLst>
            </c:dLbl>
            <c:dLbl>
              <c:idx val="5"/>
              <c:spPr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1BF4-524F-A29B-E0C9B2A1C936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Multi-37K </c:v>
                </c:pt>
                <c:pt idx="1">
                  <c:v>Multi-75K</c:v>
                </c:pt>
                <c:pt idx="2">
                  <c:v>Multi-150K</c:v>
                </c:pt>
                <c:pt idx="3">
                  <c:v>Multi-250K</c:v>
                </c:pt>
                <c:pt idx="4">
                  <c:v>Multi-300K</c:v>
                </c:pt>
                <c:pt idx="5">
                  <c:v>Multi-375K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19.12</c:v>
                </c:pt>
                <c:pt idx="1">
                  <c:v>20.68</c:v>
                </c:pt>
                <c:pt idx="2">
                  <c:v>20.82</c:v>
                </c:pt>
                <c:pt idx="3">
                  <c:v>21.96</c:v>
                </c:pt>
                <c:pt idx="4">
                  <c:v>22.36</c:v>
                </c:pt>
                <c:pt idx="5">
                  <c:v>22.54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BF4-524F-A29B-E0C9B2A1C93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42154639"/>
        <c:axId val="1132108623"/>
      </c:lineChart>
      <c:catAx>
        <c:axId val="114215463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32108623"/>
        <c:crosses val="autoZero"/>
        <c:auto val="1"/>
        <c:lblAlgn val="ctr"/>
        <c:lblOffset val="100"/>
        <c:noMultiLvlLbl val="0"/>
      </c:catAx>
      <c:valAx>
        <c:axId val="1132108623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421546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One Context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TriviaQA-G</c:v>
                </c:pt>
                <c:pt idx="1">
                  <c:v>TriviaQA-Bing</c:v>
                </c:pt>
                <c:pt idx="2">
                  <c:v>TriviaQA-Wiki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60.7</c:v>
                </c:pt>
                <c:pt idx="1">
                  <c:v>53.1</c:v>
                </c:pt>
                <c:pt idx="2">
                  <c:v>50.1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9A-2E49-A0D7-DDCF0C3B0BC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For each question - 3 different contexts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TriviaQA-G</c:v>
                </c:pt>
                <c:pt idx="1">
                  <c:v>TriviaQA-Bing</c:v>
                </c:pt>
                <c:pt idx="2">
                  <c:v>TriviaQA-Wiki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67.7</c:v>
                </c:pt>
                <c:pt idx="1">
                  <c:v>54.4</c:v>
                </c:pt>
                <c:pt idx="2">
                  <c:v>54.7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9A-2E49-A0D7-DDCF0C3B0B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29779583"/>
        <c:axId val="1654930239"/>
      </c:barChart>
      <c:catAx>
        <c:axId val="929779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4930239"/>
        <c:crosses val="autoZero"/>
        <c:auto val="1"/>
        <c:lblAlgn val="ctr"/>
        <c:lblOffset val="100"/>
        <c:noMultiLvlLbl val="0"/>
      </c:catAx>
      <c:valAx>
        <c:axId val="16549302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97795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BERT-large Dev.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NewsQA</c:v>
                </c:pt>
                <c:pt idx="1">
                  <c:v>SearchQA</c:v>
                </c:pt>
                <c:pt idx="2">
                  <c:v>TriviaQA-unfiltered</c:v>
                </c:pt>
                <c:pt idx="3">
                  <c:v>CWQ</c:v>
                </c:pt>
                <c:pt idx="4">
                  <c:v>HotpotQA</c:v>
                </c:pt>
                <c:pt idx="5">
                  <c:v>COMQA 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51.5</c:v>
                </c:pt>
                <c:pt idx="1">
                  <c:v>59.2</c:v>
                </c:pt>
                <c:pt idx="2">
                  <c:v>56.8</c:v>
                </c:pt>
                <c:pt idx="3">
                  <c:v>30.8</c:v>
                </c:pt>
                <c:pt idx="4">
                  <c:v>27.9</c:v>
                </c:pt>
                <c:pt idx="5">
                  <c:v>45.8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8F-4746-9077-90EDE7AB1B5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MultiQA Dev.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NewsQA</c:v>
                </c:pt>
                <c:pt idx="1">
                  <c:v>SearchQA</c:v>
                </c:pt>
                <c:pt idx="2">
                  <c:v>TriviaQA-unfiltered</c:v>
                </c:pt>
                <c:pt idx="3">
                  <c:v>CWQ</c:v>
                </c:pt>
                <c:pt idx="4">
                  <c:v>HotpotQA</c:v>
                </c:pt>
                <c:pt idx="5">
                  <c:v>COMQA 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53.9</c:v>
                </c:pt>
                <c:pt idx="1">
                  <c:v>60.7</c:v>
                </c:pt>
                <c:pt idx="2">
                  <c:v>58.4</c:v>
                </c:pt>
                <c:pt idx="3">
                  <c:v>35.4</c:v>
                </c:pt>
                <c:pt idx="4">
                  <c:v>30.6</c:v>
                </c:pt>
                <c:pt idx="5">
                  <c:v>51.9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8F-4746-9077-90EDE7AB1B5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MultiQA Test.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NewsQA</c:v>
                </c:pt>
                <c:pt idx="1">
                  <c:v>SearchQA</c:v>
                </c:pt>
                <c:pt idx="2">
                  <c:v>TriviaQA-unfiltered</c:v>
                </c:pt>
                <c:pt idx="3">
                  <c:v>CWQ</c:v>
                </c:pt>
                <c:pt idx="4">
                  <c:v>HotpotQA</c:v>
                </c:pt>
                <c:pt idx="5">
                  <c:v>COMQA 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52.3</c:v>
                </c:pt>
                <c:pt idx="1">
                  <c:v>59</c:v>
                </c:pt>
                <c:pt idx="2">
                  <c:v>0</c:v>
                </c:pt>
                <c:pt idx="3">
                  <c:v>34.9</c:v>
                </c:pt>
                <c:pt idx="4">
                  <c:v>30.7</c:v>
                </c:pt>
                <c:pt idx="5">
                  <c:v>44.4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8F-4746-9077-90EDE7AB1B5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SOTA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NewsQA</c:v>
                </c:pt>
                <c:pt idx="1">
                  <c:v>SearchQA</c:v>
                </c:pt>
                <c:pt idx="2">
                  <c:v>TriviaQA-unfiltered</c:v>
                </c:pt>
                <c:pt idx="3">
                  <c:v>CWQ</c:v>
                </c:pt>
                <c:pt idx="4">
                  <c:v>HotpotQA</c:v>
                </c:pt>
                <c:pt idx="5">
                  <c:v>COMQA 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53.1</c:v>
                </c:pt>
                <c:pt idx="1">
                  <c:v>58.8</c:v>
                </c:pt>
                <c:pt idx="2">
                  <c:v>52</c:v>
                </c:pt>
                <c:pt idx="3">
                  <c:v>34.200000000000003</c:v>
                </c:pt>
                <c:pt idx="4">
                  <c:v>37.1</c:v>
                </c:pt>
                <c:pt idx="5">
                  <c:v>21.2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78F-4746-9077-90EDE7AB1B5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805860143"/>
        <c:axId val="805862303"/>
      </c:barChart>
      <c:catAx>
        <c:axId val="80586014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5862303"/>
        <c:crosses val="autoZero"/>
        <c:auto val="1"/>
        <c:lblAlgn val="ctr"/>
        <c:lblOffset val="100"/>
        <c:noMultiLvlLbl val="0"/>
      </c:catAx>
      <c:valAx>
        <c:axId val="8058623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5860143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Adversarial Squad (Jia and Liang, 2017)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EM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SOTA (Hu et al., 2018)</c:v>
                </c:pt>
                <c:pt idx="1">
                  <c:v>BERT-large</c:v>
                </c:pt>
                <c:pt idx="2">
                  <c:v>MultiQA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53</c:v>
                </c:pt>
                <c:pt idx="1">
                  <c:v>60.4</c:v>
                </c:pt>
                <c:pt idx="2">
                  <c:v>66.7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BB-2D47-9E12-979F1873BD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SOTA (Hu et al., 2018)</c:v>
                </c:pt>
                <c:pt idx="1">
                  <c:v>BERT-large</c:v>
                </c:pt>
                <c:pt idx="2">
                  <c:v>MultiQA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58.5</c:v>
                </c:pt>
                <c:pt idx="1">
                  <c:v>66.3</c:v>
                </c:pt>
                <c:pt idx="2">
                  <c:v>73.099999999999994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BB-2D47-9E12-979F1873BD6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29305407"/>
        <c:axId val="1145507231"/>
      </c:barChart>
      <c:catAx>
        <c:axId val="9293054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5507231"/>
        <c:crosses val="autoZero"/>
        <c:auto val="1"/>
        <c:lblAlgn val="ctr"/>
        <c:lblOffset val="100"/>
        <c:noMultiLvlLbl val="0"/>
      </c:catAx>
      <c:valAx>
        <c:axId val="11455072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93054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38100" cap="flat" cmpd="dbl" algn="ctr">
        <a:solidFill>
          <a:schemeClr val="phClr"/>
        </a:solidFill>
        <a:miter lim="800000"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lt1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tx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  <a:alpha val="32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  <a:alpha val="32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tx1"/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2700" cap="rnd"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5DC39AF-789F-3D41-A266-9A6EE0B9DE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B65451-3D02-6A45-BF74-4B6278E68A0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9BEDB-919D-EF4E-833C-DE18EDE4C789}" type="datetimeFigureOut">
              <a:rPr lang="en-US" smtClean="0"/>
              <a:t>7/28/19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4F8A7A-4576-7941-A207-E365CBC8C8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F68A2-74AA-0B48-82B1-B564918A24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881E7-63BE-5D42-BC59-D66EAB45A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09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C156B-8ADD-E84A-BBE8-BE321D2C06DE}" type="datetimeFigureOut">
              <a:rPr lang="en-US" smtClean="0"/>
              <a:t>7/22/19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DEAAF-EA40-5C42-BB5D-91E0DFA0C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15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 rtl="0" latinLnBrk="0">
              <a:lnSpc>
                <a:spcPct val="117999"/>
              </a:lnSpc>
            </a:pPr>
            <a:r>
              <a:rPr lang="en-US" dirty="0"/>
              <a:t>From the natural language</a:t>
            </a:r>
            <a:r>
              <a:rPr lang="en-US" baseline="0" dirty="0"/>
              <a:t> processing ground in </a:t>
            </a:r>
            <a:r>
              <a:rPr lang="en-US" baseline="0" dirty="0" err="1"/>
              <a:t>tel</a:t>
            </a:r>
            <a:r>
              <a:rPr lang="en-US" baseline="0" dirty="0"/>
              <a:t> </a:t>
            </a:r>
            <a:r>
              <a:rPr lang="en-US" baseline="0" dirty="0" err="1"/>
              <a:t>aviv</a:t>
            </a:r>
            <a:r>
              <a:rPr lang="en-US" baseline="0" dirty="0"/>
              <a:t>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40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DEAAF-EA40-5C42-BB5D-91E0DFA0C4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182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pre-training on a related RC dataset helps even given representations from a model like BERTQA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 small amounts of data from the target distribution can overcome the generalization gap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In 4 datasets (COMQA, DROP, HOTPOTQA, WIKIHOP) the best source dataset uses web snippets in DOCQA, but Wikipedia in BERTQA.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 MULTI-75K obtains good performance in almost all setups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ighlight>
                  <a:srgbClr val="FFFF00"/>
                </a:highlight>
              </a:rPr>
              <a:t>Add Related Work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DEAAF-EA40-5C42-BB5D-91E0DFA0C4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39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/>
              <a:t>Learning curves for the five large datasets (top is DOCQA and bottom is BERTQA). X-axis: number of examples from the target dataset, </a:t>
            </a:r>
            <a:r>
              <a:rPr lang="en-US" sz="900" dirty="0" err="1"/>
              <a:t>Y-axis:EM</a:t>
            </a:r>
            <a:r>
              <a:rPr lang="en-US" sz="900" dirty="0"/>
              <a:t>. Orange: training on the target dataset only :pre-training on 75K examples from the nearest source dataset and fine-tuning on the target dataset. The green curve is training on a fixed number of examples from all 5 large datasets without fine-tuning (MULTIQA)</a:t>
            </a:r>
          </a:p>
          <a:p>
            <a:endParaRPr lang="en-US" dirty="0"/>
          </a:p>
          <a:p>
            <a:r>
              <a:rPr lang="en-US" dirty="0">
                <a:latin typeface="Arial" charset="0"/>
              </a:rPr>
              <a:t>Can we save costs?  </a:t>
            </a:r>
          </a:p>
          <a:p>
            <a:r>
              <a:rPr lang="en-US" dirty="0">
                <a:latin typeface="Arial" charset="0"/>
              </a:rPr>
              <a:t>* * Green </a:t>
            </a:r>
            <a:r>
              <a:rPr lang="mr-IN" dirty="0">
                <a:latin typeface="Arial" charset="0"/>
              </a:rPr>
              <a:t>–</a:t>
            </a:r>
            <a:r>
              <a:rPr lang="en-US" dirty="0">
                <a:latin typeface="Arial" charset="0"/>
              </a:rPr>
              <a:t> pre-training on multiple dataset: we reach 95% of the final performance using 30% of the examples only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</a:rPr>
              <a:t>* In 5 out of 10 curves, pre-training improves performance even given access to all 75K examples from the target dataset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DEAAF-EA40-5C42-BB5D-91E0DFA0C42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244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/>
              <a:t>Learning curves for the five large datasets (top is DOCQA and bottom is BERTQA). X-axis: number of examples from the target dataset, </a:t>
            </a:r>
            <a:r>
              <a:rPr lang="en-US" sz="900" dirty="0" err="1"/>
              <a:t>Y-axis:EM</a:t>
            </a:r>
            <a:r>
              <a:rPr lang="en-US" sz="900" dirty="0"/>
              <a:t>. Orange: training on the target dataset only :pre-training on 75K examples from the nearest source dataset and fine-tuning on the target dataset. The green curve is training on a fixed number of examples from all 5 large datasets without fine-tuning (MULTIQA)</a:t>
            </a:r>
          </a:p>
          <a:p>
            <a:endParaRPr lang="en-US" dirty="0"/>
          </a:p>
          <a:p>
            <a:r>
              <a:rPr lang="en-US" dirty="0">
                <a:latin typeface="Arial" charset="0"/>
              </a:rPr>
              <a:t>Can we save costs?  </a:t>
            </a:r>
          </a:p>
          <a:p>
            <a:r>
              <a:rPr lang="en-US" dirty="0">
                <a:latin typeface="Arial" charset="0"/>
              </a:rPr>
              <a:t>* * Green </a:t>
            </a:r>
            <a:r>
              <a:rPr lang="mr-IN" dirty="0">
                <a:latin typeface="Arial" charset="0"/>
              </a:rPr>
              <a:t>–</a:t>
            </a:r>
            <a:r>
              <a:rPr lang="en-US" dirty="0">
                <a:latin typeface="Arial" charset="0"/>
              </a:rPr>
              <a:t> pre-training on multiple dataset: we reach 95% of the final performance using 30% of the examples only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</a:rPr>
              <a:t>* In 5 out of 10 curves, pre-training improves performance even given access to all 75K examples from the target dataset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DEAAF-EA40-5C42-BB5D-91E0DFA0C42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961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/>
              <a:t>We evaluated </a:t>
            </a:r>
            <a:r>
              <a:rPr lang="en-US" sz="900" dirty="0" err="1"/>
              <a:t>MultiQA</a:t>
            </a:r>
            <a:r>
              <a:rPr lang="en-US" sz="900" dirty="0"/>
              <a:t> on the adversarial Squad (Jia and Liang, 2017) where a misleading sentence is appended to each context</a:t>
            </a:r>
          </a:p>
          <a:p>
            <a:r>
              <a:rPr lang="en-US" sz="900" dirty="0"/>
              <a:t>We evaluated </a:t>
            </a:r>
            <a:r>
              <a:rPr lang="en-US" sz="900" dirty="0" err="1"/>
              <a:t>MultiQA</a:t>
            </a:r>
            <a:r>
              <a:rPr lang="en-US" sz="900" dirty="0"/>
              <a:t> on the adversarial Squad (Jia and Liang, 2017) </a:t>
            </a:r>
          </a:p>
          <a:p>
            <a:r>
              <a:rPr lang="en-US" sz="900" dirty="0" err="1"/>
              <a:t>MultiQA</a:t>
            </a:r>
            <a:r>
              <a:rPr lang="en-US" sz="900" dirty="0"/>
              <a:t> obtained 66.7 EM and 73.1 F1, outperforming BERT-large (60.4EM, 66.3F1) by a significant margin, </a:t>
            </a:r>
          </a:p>
          <a:p>
            <a:r>
              <a:rPr lang="en-US" sz="900" dirty="0"/>
              <a:t>Also substantially improving state-of-the-art results (53.0 EM, 58.5 F1, Hu et al., 2018)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DEAAF-EA40-5C42-BB5D-91E0DFA0C42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994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dirty="0">
                <a:highlight>
                  <a:srgbClr val="FFFF00"/>
                </a:highlight>
              </a:rPr>
              <a:t>but their effect is moderate when the source of the </a:t>
            </a:r>
            <a:r>
              <a:rPr lang="en-US" sz="900" b="1" dirty="0">
                <a:highlight>
                  <a:srgbClr val="FFFF00"/>
                </a:highlight>
              </a:rPr>
              <a:t>context is not Wikipedia</a:t>
            </a:r>
            <a:r>
              <a:rPr lang="en-US" sz="900" dirty="0">
                <a:highlight>
                  <a:srgbClr val="FFFF00"/>
                </a:highlight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DEAAF-EA40-5C42-BB5D-91E0DFA0C42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952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685800" rtl="0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DEAAF-EA40-5C42-BB5D-91E0DFA0C42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979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rtl="0">
              <a:buFont typeface="Arial" charset="0"/>
              <a:buChar char="•"/>
            </a:pPr>
            <a:endParaRPr lang="en-US" sz="2200" b="0" i="0" u="none" strike="noStrike" baseline="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83728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Recently many new RC dataset have been introduced</a:t>
            </a:r>
          </a:p>
          <a:p>
            <a:r>
              <a:rPr lang="en-US" sz="9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different are the tasks in this newly emerged RC Olympics.</a:t>
            </a: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DEAAF-EA40-5C42-BB5D-91E0DFA0C4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89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DEAAF-EA40-5C42-BB5D-91E0DFA0C4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86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DEAAF-EA40-5C42-BB5D-91E0DFA0C4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59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DocumentQA</a:t>
            </a:r>
            <a:r>
              <a:rPr lang="en-US" dirty="0"/>
              <a:t> (Clark and Gardner, 2018) 	</a:t>
            </a:r>
          </a:p>
          <a:p>
            <a:pPr lvl="1"/>
            <a:r>
              <a:rPr lang="en-US" dirty="0"/>
              <a:t>Based on </a:t>
            </a:r>
            <a:r>
              <a:rPr lang="en-US" dirty="0" err="1"/>
              <a:t>BiDaF</a:t>
            </a:r>
            <a:r>
              <a:rPr lang="en-US" dirty="0"/>
              <a:t> (</a:t>
            </a:r>
            <a:r>
              <a:rPr lang="en-US" dirty="0" err="1"/>
              <a:t>Seo</a:t>
            </a:r>
            <a:r>
              <a:rPr lang="en-US" dirty="0"/>
              <a:t> et al., 2016)</a:t>
            </a:r>
          </a:p>
          <a:p>
            <a:pPr lvl="1"/>
            <a:r>
              <a:rPr lang="en-US" dirty="0"/>
              <a:t>Handling long contexts.</a:t>
            </a:r>
          </a:p>
          <a:p>
            <a:r>
              <a:rPr lang="en-US" dirty="0"/>
              <a:t>BERTQA </a:t>
            </a:r>
            <a:r>
              <a:rPr lang="tr-TR" dirty="0"/>
              <a:t>(</a:t>
            </a:r>
            <a:r>
              <a:rPr lang="tr-TR" dirty="0" err="1"/>
              <a:t>Devlin</a:t>
            </a:r>
            <a:r>
              <a:rPr lang="tr-TR" dirty="0"/>
              <a:t> et al., 2019)</a:t>
            </a:r>
          </a:p>
          <a:p>
            <a:pPr lvl="1"/>
            <a:r>
              <a:rPr lang="en-US" dirty="0"/>
              <a:t>Pre-training of Deep Bidirectional Transformers </a:t>
            </a:r>
          </a:p>
          <a:p>
            <a:pPr lvl="1"/>
            <a:r>
              <a:rPr lang="en-US" dirty="0"/>
              <a:t>More layers (24) </a:t>
            </a:r>
          </a:p>
          <a:p>
            <a:pPr lvl="1"/>
            <a:r>
              <a:rPr lang="en-US" dirty="0"/>
              <a:t>Bidirectional</a:t>
            </a:r>
          </a:p>
          <a:p>
            <a:pPr lvl="1"/>
            <a:r>
              <a:rPr lang="en-US" dirty="0"/>
              <a:t>More data ( 7000 </a:t>
            </a:r>
            <a:r>
              <a:rPr lang="en-US" dirty="0" err="1"/>
              <a:t>BooksCorpus</a:t>
            </a:r>
            <a:r>
              <a:rPr lang="en-US" dirty="0"/>
              <a:t> + Wikipedia)</a:t>
            </a:r>
          </a:p>
          <a:p>
            <a:pPr lvl="1"/>
            <a:r>
              <a:rPr lang="en-US" dirty="0"/>
              <a:t>Input representation: [CLS] &lt;question&gt; [SEP] &lt;chunk&gt; [SEP]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DEAAF-EA40-5C42-BB5D-91E0DFA0C4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536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BERTQA improves generalization by 21.2% on average compared to</a:t>
            </a:r>
          </a:p>
          <a:p>
            <a:r>
              <a:rPr lang="en-US" dirty="0"/>
              <a:t>DOCQA.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performance reduction of 31.5% from Self. confirms the finding that </a:t>
            </a:r>
            <a:r>
              <a:rPr lang="en-US" b="1" dirty="0"/>
              <a:t>models over-fit to the particular dataset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From now on we will only talk about BERT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DEAAF-EA40-5C42-BB5D-91E0DFA0C4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514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BERTQA improves generalization by 21.2% on average compared to</a:t>
            </a:r>
          </a:p>
          <a:p>
            <a:r>
              <a:rPr lang="en-US" dirty="0"/>
              <a:t>DOCQA.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performance reduction of 31.5% from Self. confirms the finding that </a:t>
            </a:r>
            <a:r>
              <a:rPr lang="en-US" b="1" dirty="0"/>
              <a:t>models over-fit to the particular dataset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DEAAF-EA40-5C42-BB5D-91E0DFA0C4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48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metric distance is the distance between the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DEAAF-EA40-5C42-BB5D-91E0DFA0C4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39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8565-1453-4C41-93BA-E469181F5A3D}" type="datetime1">
              <a:rPr lang="en-US" smtClean="0"/>
              <a:t>7/28/19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0BED83AE-40D3-664D-80FC-7440FECD0742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19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3502C-9941-6948-B612-158C0448AAAD}" type="datetime1">
              <a:rPr lang="en-US" smtClean="0"/>
              <a:t>7/28/19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83AE-40D3-664D-80FC-7440FECD0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66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BF0A-C419-8846-A386-7EA73412B5B4}" type="datetime1">
              <a:rPr lang="en-US" smtClean="0"/>
              <a:t>7/28/19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83AE-40D3-664D-80FC-7440FECD0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86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4723805" y="334863"/>
            <a:ext cx="3750469" cy="433313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669726" y="334863"/>
            <a:ext cx="3750469" cy="2102941"/>
          </a:xfrm>
          <a:prstGeom prst="rect">
            <a:avLst/>
          </a:prstGeom>
        </p:spPr>
        <p:txBody>
          <a:bodyPr anchor="b"/>
          <a:lstStyle>
            <a:lvl1pPr>
              <a:defRPr sz="3164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69726" y="2491383"/>
            <a:ext cx="3750469" cy="2169914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951"/>
            </a:lvl1pPr>
            <a:lvl2pPr marL="0" indent="120541" algn="ctr">
              <a:spcBef>
                <a:spcPts val="0"/>
              </a:spcBef>
              <a:buSzTx/>
              <a:buNone/>
              <a:defRPr sz="1951"/>
            </a:lvl2pPr>
            <a:lvl3pPr marL="0" indent="241082" algn="ctr">
              <a:spcBef>
                <a:spcPts val="0"/>
              </a:spcBef>
              <a:buSzTx/>
              <a:buNone/>
              <a:defRPr sz="1951"/>
            </a:lvl3pPr>
            <a:lvl4pPr marL="0" indent="361622" algn="ctr">
              <a:spcBef>
                <a:spcPts val="0"/>
              </a:spcBef>
              <a:buSzTx/>
              <a:buNone/>
              <a:defRPr sz="1951"/>
            </a:lvl4pPr>
            <a:lvl5pPr marL="0" indent="482163" algn="ctr">
              <a:spcBef>
                <a:spcPts val="0"/>
              </a:spcBef>
              <a:buSzTx/>
              <a:buNone/>
              <a:defRPr sz="195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018027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673D-8FF9-FB4E-91FD-2C6BA3DBA065}" type="datetime1">
              <a:rPr lang="en-US" smtClean="0"/>
              <a:t>7/28/19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0BED83AE-40D3-664D-80FC-7440FECD07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203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8B9D-BD41-184B-B31B-5E3114DA04E3}" type="datetime1">
              <a:rPr lang="en-US" smtClean="0"/>
              <a:t>7/28/19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0BED83AE-40D3-664D-80FC-7440FECD07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167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27D8-7884-7649-BD53-AB449412FC86}" type="datetime1">
              <a:rPr lang="en-US" smtClean="0"/>
              <a:t>7/28/19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83AE-40D3-664D-80FC-7440FECD0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485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393D-4255-F24C-8FEC-E8419E34F825}" type="datetime1">
              <a:rPr lang="en-US" smtClean="0"/>
              <a:t>7/28/19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83AE-40D3-664D-80FC-7440FECD0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62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A521C-A269-E649-B675-B137D05359C8}" type="datetime1">
              <a:rPr lang="en-US" smtClean="0"/>
              <a:t>7/28/19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83AE-40D3-664D-80FC-7440FECD0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72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882EC-1789-764E-B173-2DBF4D4F0F82}" type="datetime1">
              <a:rPr lang="en-US" smtClean="0"/>
              <a:t>7/28/19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83AE-40D3-664D-80FC-7440FECD0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066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780AE-6BC0-724B-BD62-285DBE7D0F04}" type="datetime1">
              <a:rPr lang="en-US" smtClean="0"/>
              <a:t>7/28/19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83AE-40D3-664D-80FC-7440FECD0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39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8982-E625-3E46-AD15-5AD22B457309}" type="datetime1">
              <a:rPr lang="en-US" smtClean="0"/>
              <a:t>7/28/19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83AE-40D3-664D-80FC-7440FECD0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65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082CB-E353-214D-92E0-E3B4DDF10616}" type="datetime1">
              <a:rPr lang="en-US" smtClean="0"/>
              <a:t>7/28/19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algn="l" defTabSz="457200" rtl="0" eaLnBrk="1" latinLnBrk="0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97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Answering Complex Questions in any Domain"/>
          <p:cNvSpPr txBox="1">
            <a:spLocks noGrp="1"/>
          </p:cNvSpPr>
          <p:nvPr>
            <p:ph type="ctrTitle"/>
          </p:nvPr>
        </p:nvSpPr>
        <p:spPr>
          <a:xfrm>
            <a:off x="77002" y="445368"/>
            <a:ext cx="9066998" cy="1741289"/>
          </a:xfrm>
          <a:prstGeom prst="rect">
            <a:avLst/>
          </a:prstGeom>
        </p:spPr>
        <p:txBody>
          <a:bodyPr>
            <a:normAutofit/>
          </a:bodyPr>
          <a:lstStyle>
            <a:lvl1pPr defTabSz="514095">
              <a:defRPr sz="7040"/>
            </a:lvl1pPr>
          </a:lstStyle>
          <a:p>
            <a:r>
              <a:rPr lang="en-US" sz="3200" b="1" dirty="0" err="1"/>
              <a:t>MultiQA</a:t>
            </a:r>
            <a:br>
              <a:rPr lang="en-US" sz="3200" dirty="0"/>
            </a:br>
            <a:r>
              <a:rPr lang="en-US" sz="3200" dirty="0"/>
              <a:t>An Empirical Investigation of Generalization and Transfer in Reading Comprehension</a:t>
            </a:r>
          </a:p>
        </p:txBody>
      </p:sp>
      <p:sp>
        <p:nvSpPr>
          <p:cNvPr id="138" name="Jonathan Berant…"/>
          <p:cNvSpPr txBox="1">
            <a:spLocks noGrp="1"/>
          </p:cNvSpPr>
          <p:nvPr>
            <p:ph type="subTitle" sz="quarter" idx="1"/>
          </p:nvPr>
        </p:nvSpPr>
        <p:spPr>
          <a:xfrm>
            <a:off x="1812727" y="2337346"/>
            <a:ext cx="5518547" cy="596057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187910">
              <a:defRPr sz="2257"/>
            </a:pPr>
            <a:r>
              <a:rPr lang="en-US" dirty="0"/>
              <a:t>Alon Talmor and Jonathan </a:t>
            </a:r>
            <a:r>
              <a:rPr lang="en-US" dirty="0" err="1"/>
              <a:t>Berant</a:t>
            </a:r>
            <a:endParaRPr dirty="0"/>
          </a:p>
        </p:txBody>
      </p:sp>
      <p:pic>
        <p:nvPicPr>
          <p:cNvPr id="7" name="tau_logo.png" descr="tau_logo.png">
            <a:extLst>
              <a:ext uri="{FF2B5EF4-FFF2-40B4-BE49-F238E27FC236}">
                <a16:creationId xmlns:a16="http://schemas.microsoft.com/office/drawing/2014/main" id="{B38594E0-F71B-7644-BC71-D24573C44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351" y="3480267"/>
            <a:ext cx="1460004" cy="843856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75AF54-5AF4-494E-B93A-49AAA7AEF8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1923" y="2979792"/>
            <a:ext cx="1648316" cy="16483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E10765-C7C5-A34E-8AEF-1DEE5F6DB5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712" y="3301863"/>
            <a:ext cx="14859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113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7E73B-45C9-D64B-9182-B8DADD558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825" y="356214"/>
            <a:ext cx="6720417" cy="62931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2. Does generalization improve when training on multiple datasets?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422087F-24AF-0440-ABBB-3BAD1C29D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60081" y="4401502"/>
            <a:ext cx="2057400" cy="273844"/>
          </a:xfrm>
        </p:spPr>
        <p:txBody>
          <a:bodyPr/>
          <a:lstStyle/>
          <a:p>
            <a:fld id="{0BED83AE-40D3-664D-80FC-7440FECD0742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25F9574C-B195-394E-B1EE-8196B51908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496505"/>
              </p:ext>
            </p:extLst>
          </p:nvPr>
        </p:nvGraphicFramePr>
        <p:xfrm>
          <a:off x="2342148" y="1305756"/>
          <a:ext cx="4225697" cy="2742467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943276">
                  <a:extLst>
                    <a:ext uri="{9D8B030D-6E8A-4147-A177-3AD203B41FA5}">
                      <a16:colId xmlns:a16="http://schemas.microsoft.com/office/drawing/2014/main" val="3856148735"/>
                    </a:ext>
                  </a:extLst>
                </a:gridCol>
                <a:gridCol w="465289">
                  <a:extLst>
                    <a:ext uri="{9D8B030D-6E8A-4147-A177-3AD203B41FA5}">
                      <a16:colId xmlns:a16="http://schemas.microsoft.com/office/drawing/2014/main" val="1266474016"/>
                    </a:ext>
                  </a:extLst>
                </a:gridCol>
                <a:gridCol w="704283">
                  <a:extLst>
                    <a:ext uri="{9D8B030D-6E8A-4147-A177-3AD203B41FA5}">
                      <a16:colId xmlns:a16="http://schemas.microsoft.com/office/drawing/2014/main" val="3632104331"/>
                    </a:ext>
                  </a:extLst>
                </a:gridCol>
                <a:gridCol w="704283">
                  <a:extLst>
                    <a:ext uri="{9D8B030D-6E8A-4147-A177-3AD203B41FA5}">
                      <a16:colId xmlns:a16="http://schemas.microsoft.com/office/drawing/2014/main" val="1354361590"/>
                    </a:ext>
                  </a:extLst>
                </a:gridCol>
                <a:gridCol w="704283">
                  <a:extLst>
                    <a:ext uri="{9D8B030D-6E8A-4147-A177-3AD203B41FA5}">
                      <a16:colId xmlns:a16="http://schemas.microsoft.com/office/drawing/2014/main" val="218289423"/>
                    </a:ext>
                  </a:extLst>
                </a:gridCol>
                <a:gridCol w="704283">
                  <a:extLst>
                    <a:ext uri="{9D8B030D-6E8A-4147-A177-3AD203B41FA5}">
                      <a16:colId xmlns:a16="http://schemas.microsoft.com/office/drawing/2014/main" val="2801242765"/>
                    </a:ext>
                  </a:extLst>
                </a:gridCol>
              </a:tblGrid>
              <a:tr h="391781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Training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CQ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CWQ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ComQA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WikiHop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DROP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030040"/>
                  </a:ext>
                </a:extLst>
              </a:tr>
              <a:tr h="391781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SQuAD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68222393"/>
                  </a:ext>
                </a:extLst>
              </a:tr>
              <a:tr h="391781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NewsQA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49723882"/>
                  </a:ext>
                </a:extLst>
              </a:tr>
              <a:tr h="391781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SearchQA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30.3</a:t>
                      </a:r>
                    </a:p>
                  </a:txBody>
                  <a:tcPr marL="9525" marR="9525" marT="9525" marB="0" anchor="b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324339"/>
                  </a:ext>
                </a:extLst>
              </a:tr>
              <a:tr h="391781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TriviaQA-Wiki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30.3</a:t>
                      </a:r>
                    </a:p>
                  </a:txBody>
                  <a:tcPr marL="9525" marR="9525" marT="9525" marB="0" anchor="b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8155344"/>
                  </a:ext>
                </a:extLst>
              </a:tr>
              <a:tr h="391781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HotpotQA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</a:t>
                      </a:r>
                    </a:p>
                  </a:txBody>
                  <a:tcPr marL="9525" marR="9525" marT="9525" marB="0" anchor="b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</a:t>
                      </a:r>
                    </a:p>
                  </a:txBody>
                  <a:tcPr marL="9525" marR="9525" marT="9525" marB="0" anchor="b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</a:t>
                      </a:r>
                    </a:p>
                  </a:txBody>
                  <a:tcPr marL="9525" marR="9525" marT="9525" marB="0" anchor="b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</a:t>
                      </a:r>
                    </a:p>
                  </a:txBody>
                  <a:tcPr marL="9525" marR="9525" marT="9525" marB="0" anchor="b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</a:t>
                      </a:r>
                    </a:p>
                  </a:txBody>
                  <a:tcPr marL="9525" marR="9525" marT="9525" marB="0" anchor="b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9912869"/>
                  </a:ext>
                </a:extLst>
              </a:tr>
              <a:tr h="391781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Multi-75K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149234"/>
                  </a:ext>
                </a:extLst>
              </a:tr>
            </a:tbl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780A507-08F4-A648-99E2-F5BAD0E3F715}"/>
              </a:ext>
            </a:extLst>
          </p:cNvPr>
          <p:cNvCxnSpPr>
            <a:cxnSpLocks/>
          </p:cNvCxnSpPr>
          <p:nvPr/>
        </p:nvCxnSpPr>
        <p:spPr>
          <a:xfrm>
            <a:off x="2342148" y="1368584"/>
            <a:ext cx="1025150" cy="3310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AFB0EC9-8988-B641-AB12-4B66DBA4859B}"/>
              </a:ext>
            </a:extLst>
          </p:cNvPr>
          <p:cNvSpPr txBox="1"/>
          <p:nvPr/>
        </p:nvSpPr>
        <p:spPr>
          <a:xfrm>
            <a:off x="2605034" y="1249335"/>
            <a:ext cx="855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Evaluation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9C524C3-8EB1-3B44-A9C7-6A13033C9E55}"/>
              </a:ext>
            </a:extLst>
          </p:cNvPr>
          <p:cNvSpPr/>
          <p:nvPr/>
        </p:nvSpPr>
        <p:spPr>
          <a:xfrm>
            <a:off x="1395381" y="3654872"/>
            <a:ext cx="7322100" cy="519051"/>
          </a:xfrm>
          <a:prstGeom prst="rect">
            <a:avLst/>
          </a:prstGeom>
          <a:solidFill>
            <a:schemeClr val="bg1">
              <a:alpha val="9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CA7D6D4-5F10-3B44-98CE-5C4035ACFF9D}"/>
              </a:ext>
            </a:extLst>
          </p:cNvPr>
          <p:cNvSpPr/>
          <p:nvPr/>
        </p:nvSpPr>
        <p:spPr>
          <a:xfrm>
            <a:off x="3298463" y="2492024"/>
            <a:ext cx="503516" cy="792811"/>
          </a:xfrm>
          <a:prstGeom prst="rect">
            <a:avLst/>
          </a:prstGeom>
          <a:noFill/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AEBB7E-E8A2-DD43-9D70-8CF242ACC0AE}"/>
              </a:ext>
            </a:extLst>
          </p:cNvPr>
          <p:cNvSpPr/>
          <p:nvPr/>
        </p:nvSpPr>
        <p:spPr>
          <a:xfrm>
            <a:off x="3298463" y="3688063"/>
            <a:ext cx="3269382" cy="396736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5125E53-17E0-9440-94E6-72927BFB4679}"/>
              </a:ext>
            </a:extLst>
          </p:cNvPr>
          <p:cNvSpPr/>
          <p:nvPr/>
        </p:nvSpPr>
        <p:spPr>
          <a:xfrm>
            <a:off x="3883690" y="2492024"/>
            <a:ext cx="610344" cy="396736"/>
          </a:xfrm>
          <a:prstGeom prst="rect">
            <a:avLst/>
          </a:prstGeom>
          <a:noFill/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5994E06-8B95-EE4F-9ECC-C10D545A2993}"/>
              </a:ext>
            </a:extLst>
          </p:cNvPr>
          <p:cNvSpPr/>
          <p:nvPr/>
        </p:nvSpPr>
        <p:spPr>
          <a:xfrm>
            <a:off x="4544096" y="2492024"/>
            <a:ext cx="610344" cy="396736"/>
          </a:xfrm>
          <a:prstGeom prst="rect">
            <a:avLst/>
          </a:prstGeom>
          <a:noFill/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CE88F2E-C751-E94A-929A-84675B256683}"/>
              </a:ext>
            </a:extLst>
          </p:cNvPr>
          <p:cNvSpPr/>
          <p:nvPr/>
        </p:nvSpPr>
        <p:spPr>
          <a:xfrm>
            <a:off x="5232004" y="2893781"/>
            <a:ext cx="610344" cy="396736"/>
          </a:xfrm>
          <a:prstGeom prst="rect">
            <a:avLst/>
          </a:prstGeom>
          <a:noFill/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E45211A-0FDB-8A4D-91D0-663D30372C06}"/>
              </a:ext>
            </a:extLst>
          </p:cNvPr>
          <p:cNvSpPr/>
          <p:nvPr/>
        </p:nvSpPr>
        <p:spPr>
          <a:xfrm>
            <a:off x="5957501" y="3296118"/>
            <a:ext cx="610344" cy="358754"/>
          </a:xfrm>
          <a:prstGeom prst="rect">
            <a:avLst/>
          </a:prstGeom>
          <a:noFill/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Horizontal Scroll 30">
            <a:extLst>
              <a:ext uri="{FF2B5EF4-FFF2-40B4-BE49-F238E27FC236}">
                <a16:creationId xmlns:a16="http://schemas.microsoft.com/office/drawing/2014/main" id="{51F85ED5-EB47-0D48-AEFC-480751DF754B}"/>
              </a:ext>
            </a:extLst>
          </p:cNvPr>
          <p:cNvSpPr/>
          <p:nvPr/>
        </p:nvSpPr>
        <p:spPr>
          <a:xfrm>
            <a:off x="1363370" y="4118896"/>
            <a:ext cx="6183251" cy="906933"/>
          </a:xfrm>
          <a:prstGeom prst="horizontalScroll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MULTI-75K performs almost as well as the best single training dataset, reducing the need for selecting a single training set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F318D7-6AE0-FF4C-B224-46F009E5E01D}"/>
              </a:ext>
            </a:extLst>
          </p:cNvPr>
          <p:cNvSpPr txBox="1"/>
          <p:nvPr/>
        </p:nvSpPr>
        <p:spPr>
          <a:xfrm>
            <a:off x="7892455" y="-8939"/>
            <a:ext cx="1245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Generalization</a:t>
            </a:r>
          </a:p>
        </p:txBody>
      </p:sp>
    </p:spTree>
    <p:extLst>
      <p:ext uri="{BB962C8B-B14F-4D97-AF65-F5344CB8AC3E}">
        <p14:creationId xmlns:p14="http://schemas.microsoft.com/office/powerpoint/2010/main" val="7859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0" grpId="0" animBg="1"/>
      <p:bldP spid="31" grpId="0" animBg="1"/>
      <p:bldP spid="3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3. Does generalization improve when training on more data?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1482" y="4556520"/>
            <a:ext cx="6833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C0E764-3B4E-E540-92F2-8BE8A04B2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83AE-40D3-664D-80FC-7440FECD0742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0BEDB625-E2DF-DC47-B3C2-D1EA381464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8279112"/>
              </p:ext>
            </p:extLst>
          </p:nvPr>
        </p:nvGraphicFramePr>
        <p:xfrm>
          <a:off x="1592062" y="1162715"/>
          <a:ext cx="5959876" cy="3335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" name="Horizontal Scroll 27">
            <a:extLst>
              <a:ext uri="{FF2B5EF4-FFF2-40B4-BE49-F238E27FC236}">
                <a16:creationId xmlns:a16="http://schemas.microsoft.com/office/drawing/2014/main" id="{6D3F61D7-9116-8E48-A983-0D4369835ED3}"/>
              </a:ext>
            </a:extLst>
          </p:cNvPr>
          <p:cNvSpPr/>
          <p:nvPr/>
        </p:nvSpPr>
        <p:spPr>
          <a:xfrm>
            <a:off x="2241886" y="4440448"/>
            <a:ext cx="4660227" cy="537488"/>
          </a:xfrm>
          <a:prstGeom prst="horizontalScroll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More training data improves generalization.</a:t>
            </a:r>
          </a:p>
        </p:txBody>
      </p:sp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398C88CD-7793-1146-977E-A576134C51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9664096"/>
              </p:ext>
            </p:extLst>
          </p:nvPr>
        </p:nvGraphicFramePr>
        <p:xfrm>
          <a:off x="1730845" y="2015227"/>
          <a:ext cx="5682310" cy="1108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8A1A4ACE-8501-C549-B339-3569A4C4EC60}"/>
              </a:ext>
            </a:extLst>
          </p:cNvPr>
          <p:cNvSpPr txBox="1"/>
          <p:nvPr/>
        </p:nvSpPr>
        <p:spPr>
          <a:xfrm>
            <a:off x="7892455" y="-8939"/>
            <a:ext cx="1245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Generalization</a:t>
            </a:r>
          </a:p>
        </p:txBody>
      </p:sp>
    </p:spTree>
    <p:extLst>
      <p:ext uri="{BB962C8B-B14F-4D97-AF65-F5344CB8AC3E}">
        <p14:creationId xmlns:p14="http://schemas.microsoft.com/office/powerpoint/2010/main" val="88975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2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2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2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2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"/>
                                        <p:tgtEl>
                                          <p:spTgt spid="2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27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Graphic spid="27" grpId="0" uiExpand="1">
        <p:bldSub>
          <a:bldChart bld="category"/>
        </p:bldSub>
      </p:bldGraphic>
      <p:bldP spid="28" grpId="0" animBg="1"/>
      <p:bldGraphic spid="3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FF10DD-3C56-EC47-946D-C0E140C43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83AE-40D3-664D-80FC-7440FECD074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30D22C-75C4-BC42-8415-2700500858BB}"/>
              </a:ext>
            </a:extLst>
          </p:cNvPr>
          <p:cNvSpPr/>
          <p:nvPr/>
        </p:nvSpPr>
        <p:spPr>
          <a:xfrm>
            <a:off x="1061156" y="57673"/>
            <a:ext cx="68312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A 2D-visualization of the similarity between different datasets</a:t>
            </a:r>
            <a:endParaRPr lang="en-US" sz="20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234A64D-D9D9-BB4C-918D-99FA3ACFE1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718206"/>
              </p:ext>
            </p:extLst>
          </p:nvPr>
        </p:nvGraphicFramePr>
        <p:xfrm>
          <a:off x="411360" y="1340915"/>
          <a:ext cx="8321280" cy="260477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791472">
                  <a:extLst>
                    <a:ext uri="{9D8B030D-6E8A-4147-A177-3AD203B41FA5}">
                      <a16:colId xmlns:a16="http://schemas.microsoft.com/office/drawing/2014/main" val="1360382277"/>
                    </a:ext>
                  </a:extLst>
                </a:gridCol>
                <a:gridCol w="595408">
                  <a:extLst>
                    <a:ext uri="{9D8B030D-6E8A-4147-A177-3AD203B41FA5}">
                      <a16:colId xmlns:a16="http://schemas.microsoft.com/office/drawing/2014/main" val="2510485250"/>
                    </a:ext>
                  </a:extLst>
                </a:gridCol>
                <a:gridCol w="693440">
                  <a:extLst>
                    <a:ext uri="{9D8B030D-6E8A-4147-A177-3AD203B41FA5}">
                      <a16:colId xmlns:a16="http://schemas.microsoft.com/office/drawing/2014/main" val="3628455362"/>
                    </a:ext>
                  </a:extLst>
                </a:gridCol>
                <a:gridCol w="693440">
                  <a:extLst>
                    <a:ext uri="{9D8B030D-6E8A-4147-A177-3AD203B41FA5}">
                      <a16:colId xmlns:a16="http://schemas.microsoft.com/office/drawing/2014/main" val="3082925021"/>
                    </a:ext>
                  </a:extLst>
                </a:gridCol>
                <a:gridCol w="693440">
                  <a:extLst>
                    <a:ext uri="{9D8B030D-6E8A-4147-A177-3AD203B41FA5}">
                      <a16:colId xmlns:a16="http://schemas.microsoft.com/office/drawing/2014/main" val="3400130647"/>
                    </a:ext>
                  </a:extLst>
                </a:gridCol>
                <a:gridCol w="693440">
                  <a:extLst>
                    <a:ext uri="{9D8B030D-6E8A-4147-A177-3AD203B41FA5}">
                      <a16:colId xmlns:a16="http://schemas.microsoft.com/office/drawing/2014/main" val="667214436"/>
                    </a:ext>
                  </a:extLst>
                </a:gridCol>
                <a:gridCol w="693440">
                  <a:extLst>
                    <a:ext uri="{9D8B030D-6E8A-4147-A177-3AD203B41FA5}">
                      <a16:colId xmlns:a16="http://schemas.microsoft.com/office/drawing/2014/main" val="2153734065"/>
                    </a:ext>
                  </a:extLst>
                </a:gridCol>
                <a:gridCol w="693440">
                  <a:extLst>
                    <a:ext uri="{9D8B030D-6E8A-4147-A177-3AD203B41FA5}">
                      <a16:colId xmlns:a16="http://schemas.microsoft.com/office/drawing/2014/main" val="4232978262"/>
                    </a:ext>
                  </a:extLst>
                </a:gridCol>
                <a:gridCol w="693440">
                  <a:extLst>
                    <a:ext uri="{9D8B030D-6E8A-4147-A177-3AD203B41FA5}">
                      <a16:colId xmlns:a16="http://schemas.microsoft.com/office/drawing/2014/main" val="1428690582"/>
                    </a:ext>
                  </a:extLst>
                </a:gridCol>
                <a:gridCol w="713114">
                  <a:extLst>
                    <a:ext uri="{9D8B030D-6E8A-4147-A177-3AD203B41FA5}">
                      <a16:colId xmlns:a16="http://schemas.microsoft.com/office/drawing/2014/main" val="2967763538"/>
                    </a:ext>
                  </a:extLst>
                </a:gridCol>
                <a:gridCol w="673766">
                  <a:extLst>
                    <a:ext uri="{9D8B030D-6E8A-4147-A177-3AD203B41FA5}">
                      <a16:colId xmlns:a16="http://schemas.microsoft.com/office/drawing/2014/main" val="4002629388"/>
                    </a:ext>
                  </a:extLst>
                </a:gridCol>
                <a:gridCol w="693440">
                  <a:extLst>
                    <a:ext uri="{9D8B030D-6E8A-4147-A177-3AD203B41FA5}">
                      <a16:colId xmlns:a16="http://schemas.microsoft.com/office/drawing/2014/main" val="842599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CQ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CWQ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ComQA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WikiHop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DROP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SQuAD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NewsQA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SearchQA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TriviaQA</a:t>
                      </a: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-G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TriviaQA</a:t>
                      </a: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-Wiki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HotpotQA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1196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err="1">
                          <a:effectLst/>
                        </a:rPr>
                        <a:t>SQuAD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23.6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4.6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31.8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8.4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37.8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33.4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11.8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8198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err="1">
                          <a:effectLst/>
                        </a:rPr>
                        <a:t>NewsQA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24.1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12.4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18.9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7.1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4.4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60.4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10.1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37.6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28.4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68550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err="1">
                          <a:effectLst/>
                        </a:rPr>
                        <a:t>SearchQA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30.3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18.5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25.8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12.4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2.8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23.3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12.7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53.2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35.4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5.2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83943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err="1">
                          <a:effectLst/>
                        </a:rPr>
                        <a:t>TriviaQA</a:t>
                      </a:r>
                      <a:r>
                        <a:rPr lang="en-US" sz="1200" b="1" u="none" strike="noStrike" dirty="0">
                          <a:effectLst/>
                        </a:rPr>
                        <a:t>-G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35.4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19.7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28.6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6.3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36.3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18.8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39.2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8.8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66363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err="1">
                          <a:effectLst/>
                        </a:rPr>
                        <a:t>TriviaQA</a:t>
                      </a:r>
                      <a:r>
                        <a:rPr lang="en-US" sz="1200" b="1" u="none" strike="noStrike" dirty="0">
                          <a:effectLst/>
                        </a:rPr>
                        <a:t>-Wiki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30.3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16.5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23.6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12.6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5.1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35.5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19.4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27.8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8.7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1131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HotpotQA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1867478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768" r="6494"/>
          <a:stretch/>
        </p:blipFill>
        <p:spPr>
          <a:xfrm>
            <a:off x="3685032" y="365450"/>
            <a:ext cx="5131709" cy="4893553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" y="2386584"/>
            <a:ext cx="3685032" cy="2756916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1700" dirty="0"/>
          </a:p>
          <a:p>
            <a:r>
              <a:rPr lang="en-US" sz="1700" dirty="0"/>
              <a:t>Context type (shape)</a:t>
            </a:r>
          </a:p>
          <a:p>
            <a:pPr lvl="1"/>
            <a:r>
              <a:rPr lang="en-US" sz="1700" dirty="0"/>
              <a:t>Triangles: Web snippets</a:t>
            </a:r>
          </a:p>
          <a:p>
            <a:pPr lvl="1"/>
            <a:r>
              <a:rPr lang="en-US" sz="1700" dirty="0"/>
              <a:t>Circles: Wikipedia</a:t>
            </a:r>
          </a:p>
          <a:p>
            <a:pPr lvl="1"/>
            <a:r>
              <a:rPr lang="en-US" sz="1700" dirty="0"/>
              <a:t>Squares: Newswire</a:t>
            </a:r>
          </a:p>
          <a:p>
            <a:r>
              <a:rPr lang="en-US" sz="1700" dirty="0"/>
              <a:t>Task characteristics (color)</a:t>
            </a:r>
          </a:p>
          <a:p>
            <a:pPr lvl="1"/>
            <a:r>
              <a:rPr lang="en-US" sz="1700" dirty="0">
                <a:solidFill>
                  <a:srgbClr val="FF0000"/>
                </a:solidFill>
              </a:rPr>
              <a:t>Red: Multi-hop reasoning datasets</a:t>
            </a:r>
          </a:p>
          <a:p>
            <a:pPr lvl="1"/>
            <a:r>
              <a:rPr lang="en-US" sz="1700" dirty="0">
                <a:solidFill>
                  <a:srgbClr val="0070C0"/>
                </a:solidFill>
              </a:rPr>
              <a:t>Blue: Trivia datasets</a:t>
            </a:r>
          </a:p>
          <a:p>
            <a:pPr lvl="1"/>
            <a:r>
              <a:rPr lang="en-US" sz="1700" dirty="0">
                <a:solidFill>
                  <a:schemeClr val="accent6">
                    <a:lumMod val="75000"/>
                  </a:schemeClr>
                </a:solidFill>
              </a:rPr>
              <a:t>Green: Factoid RC datasets</a:t>
            </a:r>
          </a:p>
          <a:p>
            <a:endParaRPr lang="en-US" sz="17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15C96D-053B-3C46-9797-F95EA76B271C}"/>
              </a:ext>
            </a:extLst>
          </p:cNvPr>
          <p:cNvSpPr txBox="1"/>
          <p:nvPr/>
        </p:nvSpPr>
        <p:spPr>
          <a:xfrm>
            <a:off x="7892455" y="-8939"/>
            <a:ext cx="1245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Generalization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F1E5C09-460E-7043-821C-DAC9A15B6BA7}"/>
              </a:ext>
            </a:extLst>
          </p:cNvPr>
          <p:cNvSpPr/>
          <p:nvPr/>
        </p:nvSpPr>
        <p:spPr>
          <a:xfrm>
            <a:off x="3639876" y="1399381"/>
            <a:ext cx="2535146" cy="2294970"/>
          </a:xfrm>
          <a:prstGeom prst="roundRect">
            <a:avLst/>
          </a:prstGeom>
          <a:noFill/>
          <a:ln w="476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E599227-A47C-6C41-B8DE-76E3E3FF4452}"/>
              </a:ext>
            </a:extLst>
          </p:cNvPr>
          <p:cNvSpPr/>
          <p:nvPr/>
        </p:nvSpPr>
        <p:spPr>
          <a:xfrm>
            <a:off x="5644444" y="936979"/>
            <a:ext cx="3369852" cy="4104128"/>
          </a:xfrm>
          <a:prstGeom prst="round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7A16F5D-4EED-0947-B4A7-0942EDA400FE}"/>
              </a:ext>
            </a:extLst>
          </p:cNvPr>
          <p:cNvSpPr/>
          <p:nvPr/>
        </p:nvSpPr>
        <p:spPr>
          <a:xfrm>
            <a:off x="4515159" y="585023"/>
            <a:ext cx="784579" cy="722586"/>
          </a:xfrm>
          <a:prstGeom prst="roundRect">
            <a:avLst/>
          </a:prstGeom>
          <a:noFill/>
          <a:ln w="476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AF65C0F-A15A-2F44-9B39-360B8DA4F594}"/>
              </a:ext>
            </a:extLst>
          </p:cNvPr>
          <p:cNvSpPr/>
          <p:nvPr/>
        </p:nvSpPr>
        <p:spPr>
          <a:xfrm>
            <a:off x="5644444" y="676795"/>
            <a:ext cx="3369852" cy="4516712"/>
          </a:xfrm>
          <a:prstGeom prst="round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9F0FC1F-C53C-054F-BE85-C6F0927BFD32}"/>
              </a:ext>
            </a:extLst>
          </p:cNvPr>
          <p:cNvSpPr/>
          <p:nvPr/>
        </p:nvSpPr>
        <p:spPr>
          <a:xfrm>
            <a:off x="3928532" y="1873955"/>
            <a:ext cx="2799646" cy="1972795"/>
          </a:xfrm>
          <a:prstGeom prst="roundRect">
            <a:avLst/>
          </a:prstGeom>
          <a:noFill/>
          <a:ln w="476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38EDFE6-66B6-C44D-A42A-F13E5100C5AB}"/>
              </a:ext>
            </a:extLst>
          </p:cNvPr>
          <p:cNvSpPr/>
          <p:nvPr/>
        </p:nvSpPr>
        <p:spPr>
          <a:xfrm>
            <a:off x="3639875" y="516248"/>
            <a:ext cx="2946506" cy="1619001"/>
          </a:xfrm>
          <a:prstGeom prst="roundRect">
            <a:avLst/>
          </a:prstGeom>
          <a:noFill/>
          <a:ln w="476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Horizontal Scroll 18">
            <a:extLst>
              <a:ext uri="{FF2B5EF4-FFF2-40B4-BE49-F238E27FC236}">
                <a16:creationId xmlns:a16="http://schemas.microsoft.com/office/drawing/2014/main" id="{088483B5-7A1B-8948-8D6A-8DA890A69CCD}"/>
              </a:ext>
            </a:extLst>
          </p:cNvPr>
          <p:cNvSpPr/>
          <p:nvPr/>
        </p:nvSpPr>
        <p:spPr>
          <a:xfrm>
            <a:off x="385467" y="516248"/>
            <a:ext cx="3056853" cy="709164"/>
          </a:xfrm>
          <a:prstGeom prst="horizontalScroll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Datasets with similar context types are closer in terms of generalization</a:t>
            </a:r>
          </a:p>
        </p:txBody>
      </p:sp>
      <p:sp>
        <p:nvSpPr>
          <p:cNvPr id="20" name="Horizontal Scroll 19">
            <a:extLst>
              <a:ext uri="{FF2B5EF4-FFF2-40B4-BE49-F238E27FC236}">
                <a16:creationId xmlns:a16="http://schemas.microsoft.com/office/drawing/2014/main" id="{7A862FDF-D1D9-BE46-91F5-85B7ED269B61}"/>
              </a:ext>
            </a:extLst>
          </p:cNvPr>
          <p:cNvSpPr/>
          <p:nvPr/>
        </p:nvSpPr>
        <p:spPr>
          <a:xfrm>
            <a:off x="385466" y="1352771"/>
            <a:ext cx="3056853" cy="709164"/>
          </a:xfrm>
          <a:prstGeom prst="horizontalScroll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Datasets with similar tasks are closer in terms of generalization</a:t>
            </a:r>
          </a:p>
        </p:txBody>
      </p:sp>
      <p:sp>
        <p:nvSpPr>
          <p:cNvPr id="22" name="Rounded Rectangular Callout 21">
            <a:extLst>
              <a:ext uri="{FF2B5EF4-FFF2-40B4-BE49-F238E27FC236}">
                <a16:creationId xmlns:a16="http://schemas.microsoft.com/office/drawing/2014/main" id="{59BB9DED-2588-DE48-9E4D-3412D59A8A39}"/>
              </a:ext>
            </a:extLst>
          </p:cNvPr>
          <p:cNvSpPr/>
          <p:nvPr/>
        </p:nvSpPr>
        <p:spPr>
          <a:xfrm>
            <a:off x="387387" y="566905"/>
            <a:ext cx="4184613" cy="477506"/>
          </a:xfrm>
          <a:prstGeom prst="wedgeRoundRectCallout">
            <a:avLst>
              <a:gd name="adj1" fmla="val 24882"/>
              <a:gd name="adj2" fmla="val 313838"/>
              <a:gd name="adj3" fmla="val 16667"/>
            </a:avLst>
          </a:prstGeom>
          <a:solidFill>
            <a:schemeClr val="accent1"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Single Edge: BERT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NewsQA</a:t>
            </a:r>
            <a:r>
              <a:rPr lang="en-US" dirty="0">
                <a:sym typeface="Wingdings" pitchFamily="2" charset="2"/>
              </a:rPr>
              <a:t> &gt; </a:t>
            </a:r>
            <a:r>
              <a:rPr lang="en-US" dirty="0" err="1">
                <a:sym typeface="Wingdings" pitchFamily="2" charset="2"/>
              </a:rPr>
              <a:t>WikiHop</a:t>
            </a:r>
            <a:r>
              <a:rPr lang="en-US" dirty="0">
                <a:sym typeface="Wingdings" pitchFamily="2" charset="2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06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11" y="80418"/>
            <a:ext cx="9032789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 4.Can we improve results with context augmentation?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9BAB7EC-B706-1046-A36B-13600197D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83AE-40D3-664D-80FC-7440FECD0742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AD3F164-5C14-CD4B-B6D0-100B3B97A3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93116"/>
              </p:ext>
            </p:extLst>
          </p:nvPr>
        </p:nvGraphicFramePr>
        <p:xfrm>
          <a:off x="-4611255" y="1344026"/>
          <a:ext cx="4315532" cy="253502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106905">
                  <a:extLst>
                    <a:ext uri="{9D8B030D-6E8A-4147-A177-3AD203B41FA5}">
                      <a16:colId xmlns:a16="http://schemas.microsoft.com/office/drawing/2014/main" val="3856148735"/>
                    </a:ext>
                  </a:extLst>
                </a:gridCol>
                <a:gridCol w="798897">
                  <a:extLst>
                    <a:ext uri="{9D8B030D-6E8A-4147-A177-3AD203B41FA5}">
                      <a16:colId xmlns:a16="http://schemas.microsoft.com/office/drawing/2014/main" val="1266474016"/>
                    </a:ext>
                  </a:extLst>
                </a:gridCol>
                <a:gridCol w="1352065">
                  <a:extLst>
                    <a:ext uri="{9D8B030D-6E8A-4147-A177-3AD203B41FA5}">
                      <a16:colId xmlns:a16="http://schemas.microsoft.com/office/drawing/2014/main" val="3632104331"/>
                    </a:ext>
                  </a:extLst>
                </a:gridCol>
                <a:gridCol w="1057665">
                  <a:extLst>
                    <a:ext uri="{9D8B030D-6E8A-4147-A177-3AD203B41FA5}">
                      <a16:colId xmlns:a16="http://schemas.microsoft.com/office/drawing/2014/main" val="1354361590"/>
                    </a:ext>
                  </a:extLst>
                </a:gridCol>
              </a:tblGrid>
              <a:tr h="50700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Training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TriviaQA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TriviaQA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-Unfiltered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TriviaQA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-Wiki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030040"/>
                  </a:ext>
                </a:extLst>
              </a:tr>
              <a:tr h="5070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TriviaQA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-G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60.7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53.6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43.3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68222393"/>
                  </a:ext>
                </a:extLst>
              </a:tr>
              <a:tr h="50700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TriviaQA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-unfiltered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49723882"/>
                  </a:ext>
                </a:extLst>
              </a:tr>
              <a:tr h="5070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TriviaQA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-Wiki</a:t>
                      </a:r>
                    </a:p>
                  </a:txBody>
                  <a:tcPr marL="9525" marR="9525" marT="9525" marB="0" anchor="b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48.4</a:t>
                      </a:r>
                    </a:p>
                  </a:txBody>
                  <a:tcPr marL="9525" marR="9525" marT="9525" marB="0" anchor="b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44.6</a:t>
                      </a:r>
                    </a:p>
                  </a:txBody>
                  <a:tcPr marL="9525" marR="9525" marT="9525" marB="0" anchor="b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50.1</a:t>
                      </a:r>
                    </a:p>
                  </a:txBody>
                  <a:tcPr marL="9525" marR="9525" marT="9525" marB="0" anchor="b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324339"/>
                  </a:ext>
                </a:extLst>
              </a:tr>
              <a:tr h="50700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Context-Mix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8155344"/>
                  </a:ext>
                </a:extLst>
              </a:tr>
            </a:tbl>
          </a:graphicData>
        </a:graphic>
      </p:graphicFrame>
      <p:sp>
        <p:nvSpPr>
          <p:cNvPr id="22" name="Horizontal Scroll 21">
            <a:extLst>
              <a:ext uri="{FF2B5EF4-FFF2-40B4-BE49-F238E27FC236}">
                <a16:creationId xmlns:a16="http://schemas.microsoft.com/office/drawing/2014/main" id="{D71790D1-16DE-0B4B-8251-0C1A530C3E2F}"/>
              </a:ext>
            </a:extLst>
          </p:cNvPr>
          <p:cNvSpPr/>
          <p:nvPr/>
        </p:nvSpPr>
        <p:spPr>
          <a:xfrm>
            <a:off x="1843601" y="4340542"/>
            <a:ext cx="5292118" cy="563643"/>
          </a:xfrm>
          <a:prstGeom prst="horizontalScroll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Results improve when augmenting only contexts.</a:t>
            </a: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56C8103B-4C85-074F-A3E8-E48CD4930D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5380729"/>
              </p:ext>
            </p:extLst>
          </p:nvPr>
        </p:nvGraphicFramePr>
        <p:xfrm>
          <a:off x="1492670" y="973208"/>
          <a:ext cx="5993980" cy="3322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136FC2A-85D7-4540-8278-396F1D7C8920}"/>
              </a:ext>
            </a:extLst>
          </p:cNvPr>
          <p:cNvSpPr/>
          <p:nvPr/>
        </p:nvSpPr>
        <p:spPr>
          <a:xfrm>
            <a:off x="3474720" y="1319186"/>
            <a:ext cx="2526030" cy="35829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r>
              <a:rPr lang="en-US" dirty="0"/>
              <a:t>Single </a:t>
            </a:r>
            <a:r>
              <a:rPr lang="en-US" dirty="0" err="1"/>
              <a:t>TriviaQA</a:t>
            </a:r>
            <a:r>
              <a:rPr lang="en-US" dirty="0"/>
              <a:t> Question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7F55AD3-B993-8743-828A-CE6578F976CE}"/>
              </a:ext>
            </a:extLst>
          </p:cNvPr>
          <p:cNvSpPr/>
          <p:nvPr/>
        </p:nvSpPr>
        <p:spPr>
          <a:xfrm>
            <a:off x="2179680" y="2280370"/>
            <a:ext cx="1543050" cy="58276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r>
              <a:rPr lang="en-US" dirty="0"/>
              <a:t>Google </a:t>
            </a:r>
          </a:p>
          <a:p>
            <a:pPr marL="0" algn="ctr" defTabSz="457200" rtl="0" eaLnBrk="1" latinLnBrk="0" hangingPunct="1"/>
            <a:r>
              <a:rPr lang="en-US" dirty="0"/>
              <a:t>context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CE3C6D47-0F41-B94C-9EDF-BB83123E8E42}"/>
              </a:ext>
            </a:extLst>
          </p:cNvPr>
          <p:cNvSpPr/>
          <p:nvPr/>
        </p:nvSpPr>
        <p:spPr>
          <a:xfrm>
            <a:off x="3968073" y="2277640"/>
            <a:ext cx="1543050" cy="58276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r>
              <a:rPr lang="en-US" dirty="0"/>
              <a:t>Bing </a:t>
            </a:r>
          </a:p>
          <a:p>
            <a:pPr marL="0" algn="ctr" defTabSz="457200" rtl="0" eaLnBrk="1" latinLnBrk="0" hangingPunct="1"/>
            <a:r>
              <a:rPr lang="en-US" dirty="0"/>
              <a:t>Context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4B246672-59A3-CC4C-A52E-D28BE39DA64E}"/>
              </a:ext>
            </a:extLst>
          </p:cNvPr>
          <p:cNvSpPr/>
          <p:nvPr/>
        </p:nvSpPr>
        <p:spPr>
          <a:xfrm>
            <a:off x="5725249" y="2277640"/>
            <a:ext cx="1543050" cy="582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r>
              <a:rPr lang="en-US" dirty="0"/>
              <a:t>Wikipedia</a:t>
            </a:r>
          </a:p>
          <a:p>
            <a:pPr marL="0" algn="ctr" defTabSz="457200" rtl="0" eaLnBrk="1" latinLnBrk="0" hangingPunct="1"/>
            <a:r>
              <a:rPr lang="en-US" dirty="0"/>
              <a:t>Context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7299295-1F03-2E4D-8530-3735760A2CF3}"/>
              </a:ext>
            </a:extLst>
          </p:cNvPr>
          <p:cNvCxnSpPr>
            <a:cxnSpLocks/>
            <a:stCxn id="24" idx="2"/>
            <a:endCxn id="25" idx="0"/>
          </p:cNvCxnSpPr>
          <p:nvPr/>
        </p:nvCxnSpPr>
        <p:spPr>
          <a:xfrm flipH="1">
            <a:off x="2951205" y="1677480"/>
            <a:ext cx="1786530" cy="6028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AA099D9-1E13-4043-BB33-6B168E4989E6}"/>
              </a:ext>
            </a:extLst>
          </p:cNvPr>
          <p:cNvCxnSpPr>
            <a:endCxn id="26" idx="0"/>
          </p:cNvCxnSpPr>
          <p:nvPr/>
        </p:nvCxnSpPr>
        <p:spPr>
          <a:xfrm>
            <a:off x="4739598" y="1677480"/>
            <a:ext cx="0" cy="60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620B9D1-665D-2240-9105-3A772659BBC7}"/>
              </a:ext>
            </a:extLst>
          </p:cNvPr>
          <p:cNvCxnSpPr>
            <a:cxnSpLocks/>
            <a:stCxn id="24" idx="2"/>
            <a:endCxn id="27" idx="0"/>
          </p:cNvCxnSpPr>
          <p:nvPr/>
        </p:nvCxnSpPr>
        <p:spPr>
          <a:xfrm>
            <a:off x="4737735" y="1677480"/>
            <a:ext cx="1759039" cy="60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98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Graphic spid="23" grpId="0" uiExpand="1">
        <p:bldSub>
          <a:bldChart bld="series"/>
        </p:bldSub>
      </p:bldGraphic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7AAB1-3AE7-724F-917C-9E54ECD9CA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Transfer Experiments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E77F8C-DDB6-F44F-AA46-063ADF20DB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57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48398" y="259749"/>
            <a:ext cx="9240795" cy="994172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5. Can </a:t>
            </a:r>
            <a:r>
              <a:rPr lang="en-US" sz="2800" b="1" dirty="0"/>
              <a:t>additional</a:t>
            </a:r>
            <a:r>
              <a:rPr lang="en-US" sz="2800" dirty="0"/>
              <a:t> </a:t>
            </a:r>
            <a:r>
              <a:rPr lang="en-US" sz="2800" b="1" dirty="0"/>
              <a:t>fine-tuning</a:t>
            </a:r>
            <a:r>
              <a:rPr lang="en-US" sz="2800" dirty="0"/>
              <a:t> improve results on small datasets</a:t>
            </a:r>
            <a:br>
              <a:rPr lang="en-US" sz="2800" dirty="0"/>
            </a:br>
            <a:r>
              <a:rPr lang="en-US" sz="2800" dirty="0"/>
              <a:t> even in the presence of BERT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1405153-BCD2-7141-9522-F1E2A095C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83AE-40D3-664D-80FC-7440FECD0742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F16C6ED1-05FB-4242-A989-496929F42C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390821"/>
              </p:ext>
            </p:extLst>
          </p:nvPr>
        </p:nvGraphicFramePr>
        <p:xfrm>
          <a:off x="1886552" y="1110701"/>
          <a:ext cx="5178393" cy="2976022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155940">
                  <a:extLst>
                    <a:ext uri="{9D8B030D-6E8A-4147-A177-3AD203B41FA5}">
                      <a16:colId xmlns:a16="http://schemas.microsoft.com/office/drawing/2014/main" val="3856148735"/>
                    </a:ext>
                  </a:extLst>
                </a:gridCol>
                <a:gridCol w="570189">
                  <a:extLst>
                    <a:ext uri="{9D8B030D-6E8A-4147-A177-3AD203B41FA5}">
                      <a16:colId xmlns:a16="http://schemas.microsoft.com/office/drawing/2014/main" val="1266474016"/>
                    </a:ext>
                  </a:extLst>
                </a:gridCol>
                <a:gridCol w="863066">
                  <a:extLst>
                    <a:ext uri="{9D8B030D-6E8A-4147-A177-3AD203B41FA5}">
                      <a16:colId xmlns:a16="http://schemas.microsoft.com/office/drawing/2014/main" val="3632104331"/>
                    </a:ext>
                  </a:extLst>
                </a:gridCol>
                <a:gridCol w="863066">
                  <a:extLst>
                    <a:ext uri="{9D8B030D-6E8A-4147-A177-3AD203B41FA5}">
                      <a16:colId xmlns:a16="http://schemas.microsoft.com/office/drawing/2014/main" val="1354361590"/>
                    </a:ext>
                  </a:extLst>
                </a:gridCol>
                <a:gridCol w="863066">
                  <a:extLst>
                    <a:ext uri="{9D8B030D-6E8A-4147-A177-3AD203B41FA5}">
                      <a16:colId xmlns:a16="http://schemas.microsoft.com/office/drawing/2014/main" val="218289423"/>
                    </a:ext>
                  </a:extLst>
                </a:gridCol>
                <a:gridCol w="863066">
                  <a:extLst>
                    <a:ext uri="{9D8B030D-6E8A-4147-A177-3AD203B41FA5}">
                      <a16:colId xmlns:a16="http://schemas.microsoft.com/office/drawing/2014/main" val="2801242765"/>
                    </a:ext>
                  </a:extLst>
                </a:gridCol>
              </a:tblGrid>
              <a:tr h="425146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Source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SQuAD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NewsQA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SearchQA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TriviaQA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-Wiki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HotpotQA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030040"/>
                  </a:ext>
                </a:extLst>
              </a:tr>
              <a:tr h="4251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SQuAD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41.2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47.8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45.4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68222393"/>
                  </a:ext>
                </a:extLst>
              </a:tr>
              <a:tr h="4251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NewsQA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49723882"/>
                  </a:ext>
                </a:extLst>
              </a:tr>
              <a:tr h="4251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SearchQA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70.2</a:t>
                      </a:r>
                    </a:p>
                  </a:txBody>
                  <a:tcPr marL="9525" marR="9525" marT="9525" marB="0" anchor="b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324339"/>
                  </a:ext>
                </a:extLst>
              </a:tr>
              <a:tr h="4251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TriviaQA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-Wiki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b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8155344"/>
                  </a:ext>
                </a:extLst>
              </a:tr>
              <a:tr h="4251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HotpotQA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71.2</a:t>
                      </a:r>
                    </a:p>
                  </a:txBody>
                  <a:tcPr marL="9525" marR="9525" marT="9525" marB="0" anchor="b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39.5</a:t>
                      </a:r>
                    </a:p>
                  </a:txBody>
                  <a:tcPr marL="9525" marR="9525" marT="9525" marB="0" anchor="b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48.6</a:t>
                      </a:r>
                    </a:p>
                  </a:txBody>
                  <a:tcPr marL="9525" marR="9525" marT="9525" marB="0" anchor="b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45.6</a:t>
                      </a:r>
                    </a:p>
                  </a:txBody>
                  <a:tcPr marL="9525" marR="9525" marT="9525" marB="0" anchor="b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9912869"/>
                  </a:ext>
                </a:extLst>
              </a:tr>
              <a:tr h="4251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Only Target (15K)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149234"/>
                  </a:ext>
                </a:extLst>
              </a:tr>
            </a:tbl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30B9C8C-2A22-404A-AEE7-ADAECD635406}"/>
              </a:ext>
            </a:extLst>
          </p:cNvPr>
          <p:cNvCxnSpPr>
            <a:cxnSpLocks/>
          </p:cNvCxnSpPr>
          <p:nvPr/>
        </p:nvCxnSpPr>
        <p:spPr>
          <a:xfrm>
            <a:off x="1829573" y="1183552"/>
            <a:ext cx="1107735" cy="3690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CC26DB7-4B6F-D249-BC1E-0E95BF05EBBB}"/>
              </a:ext>
            </a:extLst>
          </p:cNvPr>
          <p:cNvSpPr txBox="1"/>
          <p:nvPr/>
        </p:nvSpPr>
        <p:spPr>
          <a:xfrm>
            <a:off x="2200773" y="1116383"/>
            <a:ext cx="578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Target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672446E-6C85-C747-BFB9-0AC2FEA52A77}"/>
              </a:ext>
            </a:extLst>
          </p:cNvPr>
          <p:cNvSpPr/>
          <p:nvPr/>
        </p:nvSpPr>
        <p:spPr>
          <a:xfrm>
            <a:off x="1813884" y="3661680"/>
            <a:ext cx="5235372" cy="519051"/>
          </a:xfrm>
          <a:prstGeom prst="rect">
            <a:avLst/>
          </a:prstGeom>
          <a:solidFill>
            <a:schemeClr val="bg1">
              <a:alpha val="9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01A643-F9FF-924C-BB99-D7745B818079}"/>
              </a:ext>
            </a:extLst>
          </p:cNvPr>
          <p:cNvSpPr txBox="1"/>
          <p:nvPr/>
        </p:nvSpPr>
        <p:spPr>
          <a:xfrm>
            <a:off x="1360703" y="4236372"/>
            <a:ext cx="7148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Fine tuning order:  BERT </a:t>
            </a:r>
            <a:r>
              <a:rPr lang="en-US" sz="2400" dirty="0">
                <a:sym typeface="Wingdings" pitchFamily="2" charset="2"/>
              </a:rPr>
              <a:t> Source (75K)  Target (15K)</a:t>
            </a:r>
            <a:endParaRPr lang="en-US" sz="2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DC3B613-182C-3F4C-AD95-BDF977A174CA}"/>
              </a:ext>
            </a:extLst>
          </p:cNvPr>
          <p:cNvSpPr/>
          <p:nvPr/>
        </p:nvSpPr>
        <p:spPr>
          <a:xfrm>
            <a:off x="2874267" y="1521259"/>
            <a:ext cx="4184613" cy="2180445"/>
          </a:xfrm>
          <a:prstGeom prst="rect">
            <a:avLst/>
          </a:prstGeom>
          <a:solidFill>
            <a:schemeClr val="bg1">
              <a:alpha val="9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75AD51B-B22A-754B-BAB9-AC0CDAB58B0A}"/>
              </a:ext>
            </a:extLst>
          </p:cNvPr>
          <p:cNvSpPr/>
          <p:nvPr/>
        </p:nvSpPr>
        <p:spPr>
          <a:xfrm>
            <a:off x="5390147" y="2512193"/>
            <a:ext cx="908190" cy="323202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id="{39580A39-5954-564B-835B-390CDCF1C1F1}"/>
              </a:ext>
            </a:extLst>
          </p:cNvPr>
          <p:cNvSpPr/>
          <p:nvPr/>
        </p:nvSpPr>
        <p:spPr>
          <a:xfrm>
            <a:off x="3931089" y="1732948"/>
            <a:ext cx="4184613" cy="477506"/>
          </a:xfrm>
          <a:prstGeom prst="wedgeRoundRectCallout">
            <a:avLst>
              <a:gd name="adj1" fmla="val -6802"/>
              <a:gd name="adj2" fmla="val 100799"/>
              <a:gd name="adj3" fmla="val 16667"/>
            </a:avLst>
          </a:prstGeom>
          <a:solidFill>
            <a:schemeClr val="accent1"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BERT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SearchQA</a:t>
            </a:r>
            <a:r>
              <a:rPr lang="en-US" dirty="0">
                <a:sym typeface="Wingdings" pitchFamily="2" charset="2"/>
              </a:rPr>
              <a:t>  </a:t>
            </a:r>
            <a:r>
              <a:rPr lang="en-US" dirty="0" err="1">
                <a:sym typeface="Wingdings" pitchFamily="2" charset="2"/>
              </a:rPr>
              <a:t>TriviaQA</a:t>
            </a:r>
            <a:r>
              <a:rPr lang="en-US" dirty="0">
                <a:sym typeface="Wingdings" pitchFamily="2" charset="2"/>
              </a:rPr>
              <a:t>-Wiki (15K)</a:t>
            </a:r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82C08E-9334-E74F-9767-EB0A98C53E68}"/>
              </a:ext>
            </a:extLst>
          </p:cNvPr>
          <p:cNvSpPr/>
          <p:nvPr/>
        </p:nvSpPr>
        <p:spPr>
          <a:xfrm>
            <a:off x="5390147" y="3755478"/>
            <a:ext cx="908190" cy="361233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ounded Rectangular Callout 28">
            <a:extLst>
              <a:ext uri="{FF2B5EF4-FFF2-40B4-BE49-F238E27FC236}">
                <a16:creationId xmlns:a16="http://schemas.microsoft.com/office/drawing/2014/main" id="{46D94822-65CE-8644-9FC0-D963885C44AC}"/>
              </a:ext>
            </a:extLst>
          </p:cNvPr>
          <p:cNvSpPr/>
          <p:nvPr/>
        </p:nvSpPr>
        <p:spPr>
          <a:xfrm>
            <a:off x="3931088" y="3009327"/>
            <a:ext cx="4184613" cy="477506"/>
          </a:xfrm>
          <a:prstGeom prst="wedgeRoundRectCallout">
            <a:avLst>
              <a:gd name="adj1" fmla="val -6802"/>
              <a:gd name="adj2" fmla="val 100799"/>
              <a:gd name="adj3" fmla="val 16667"/>
            </a:avLst>
          </a:prstGeom>
          <a:solidFill>
            <a:schemeClr val="accent1"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BERT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TriviaQA</a:t>
            </a:r>
            <a:r>
              <a:rPr lang="en-US" dirty="0">
                <a:sym typeface="Wingdings" pitchFamily="2" charset="2"/>
              </a:rPr>
              <a:t>-Wiki (15K)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5AE8246-B24E-A447-BAAA-279A0BCE44A2}"/>
              </a:ext>
            </a:extLst>
          </p:cNvPr>
          <p:cNvSpPr txBox="1"/>
          <p:nvPr/>
        </p:nvSpPr>
        <p:spPr>
          <a:xfrm>
            <a:off x="8364812" y="0"/>
            <a:ext cx="779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Transfer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4D4921D-D549-654B-94B5-93CDC706662B}"/>
              </a:ext>
            </a:extLst>
          </p:cNvPr>
          <p:cNvSpPr/>
          <p:nvPr/>
        </p:nvSpPr>
        <p:spPr>
          <a:xfrm>
            <a:off x="2889952" y="1522404"/>
            <a:ext cx="4168926" cy="2127509"/>
          </a:xfrm>
          <a:prstGeom prst="rect">
            <a:avLst/>
          </a:prstGeom>
          <a:solidFill>
            <a:schemeClr val="accent6">
              <a:lumMod val="20000"/>
              <a:lumOff val="80000"/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r>
              <a:rPr lang="en-US" dirty="0">
                <a:solidFill>
                  <a:schemeClr val="tx1"/>
                </a:solidFill>
              </a:rPr>
              <a:t>Average: 45.1EM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FCED30A-D3C6-984E-8678-F109A2A961DC}"/>
              </a:ext>
            </a:extLst>
          </p:cNvPr>
          <p:cNvSpPr/>
          <p:nvPr/>
        </p:nvSpPr>
        <p:spPr>
          <a:xfrm>
            <a:off x="2882111" y="3660764"/>
            <a:ext cx="4174989" cy="453865"/>
          </a:xfrm>
          <a:prstGeom prst="rect">
            <a:avLst/>
          </a:prstGeom>
          <a:solidFill>
            <a:schemeClr val="accent2">
              <a:lumMod val="20000"/>
              <a:lumOff val="80000"/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r>
              <a:rPr lang="en-US" dirty="0">
                <a:solidFill>
                  <a:schemeClr val="tx1"/>
                </a:solidFill>
              </a:rPr>
              <a:t>Average: 42.9EM</a:t>
            </a:r>
          </a:p>
        </p:txBody>
      </p:sp>
      <p:sp>
        <p:nvSpPr>
          <p:cNvPr id="34" name="Horizontal Scroll 33">
            <a:extLst>
              <a:ext uri="{FF2B5EF4-FFF2-40B4-BE49-F238E27FC236}">
                <a16:creationId xmlns:a16="http://schemas.microsoft.com/office/drawing/2014/main" id="{43CEC033-EA8A-3748-B629-E9237C4C5D42}"/>
              </a:ext>
            </a:extLst>
          </p:cNvPr>
          <p:cNvSpPr/>
          <p:nvPr/>
        </p:nvSpPr>
        <p:spPr>
          <a:xfrm>
            <a:off x="1443989" y="4144705"/>
            <a:ext cx="6422591" cy="459889"/>
          </a:xfrm>
          <a:prstGeom prst="horizontalScroll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685800">
              <a:defRPr/>
            </a:pPr>
            <a:r>
              <a:rPr lang="en-US" sz="1600" dirty="0"/>
              <a:t>15K examples from the target can overcome the generalization gap</a:t>
            </a:r>
          </a:p>
        </p:txBody>
      </p:sp>
      <p:sp>
        <p:nvSpPr>
          <p:cNvPr id="35" name="Horizontal Scroll 34">
            <a:extLst>
              <a:ext uri="{FF2B5EF4-FFF2-40B4-BE49-F238E27FC236}">
                <a16:creationId xmlns:a16="http://schemas.microsoft.com/office/drawing/2014/main" id="{E373AB8D-B367-8347-8F2A-E434D6B02BF7}"/>
              </a:ext>
            </a:extLst>
          </p:cNvPr>
          <p:cNvSpPr/>
          <p:nvPr/>
        </p:nvSpPr>
        <p:spPr>
          <a:xfrm>
            <a:off x="1200150" y="4624622"/>
            <a:ext cx="6986471" cy="459889"/>
          </a:xfrm>
          <a:prstGeom prst="horizontalScroll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Additional fine-tuning on a related RC dataset helps even in the presence of BERT</a:t>
            </a:r>
          </a:p>
        </p:txBody>
      </p:sp>
    </p:spTree>
    <p:extLst>
      <p:ext uri="{BB962C8B-B14F-4D97-AF65-F5344CB8AC3E}">
        <p14:creationId xmlns:p14="http://schemas.microsoft.com/office/powerpoint/2010/main" val="391428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 animBg="1"/>
      <p:bldP spid="22" grpId="0"/>
      <p:bldP spid="22" grpId="1"/>
      <p:bldP spid="24" grpId="0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2" grpId="0" animBg="1"/>
      <p:bldP spid="33" grpId="0" animBg="1"/>
      <p:bldP spid="34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 have a small dataset, how do I chose the right dataset to pre-train on?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Is performance in the generalization setup predictive of performance in the transfer setup?</a:t>
            </a:r>
          </a:p>
          <a:p>
            <a:pPr lvl="1"/>
            <a:r>
              <a:rPr lang="en-US" dirty="0"/>
              <a:t>AVR performance when choosing the best source dataset: 39.3 </a:t>
            </a:r>
            <a:r>
              <a:rPr lang="en-US" dirty="0" err="1"/>
              <a:t>DocQA</a:t>
            </a:r>
            <a:r>
              <a:rPr lang="en-US" dirty="0"/>
              <a:t> and 43.8 BERTQA </a:t>
            </a:r>
          </a:p>
          <a:p>
            <a:pPr lvl="1"/>
            <a:r>
              <a:rPr lang="en-US" dirty="0"/>
              <a:t>AVR performance when choosing the source dataset from generalization: 38.9 </a:t>
            </a:r>
            <a:r>
              <a:rPr lang="en-US" dirty="0" err="1"/>
              <a:t>DocQA</a:t>
            </a:r>
            <a:r>
              <a:rPr lang="en-US" dirty="0"/>
              <a:t> and 43.5 BERTQA </a:t>
            </a:r>
          </a:p>
          <a:p>
            <a:r>
              <a:rPr lang="en-US" dirty="0"/>
              <a:t>However, training on a mix (</a:t>
            </a:r>
            <a:r>
              <a:rPr lang="en-US" dirty="0" err="1"/>
              <a:t>MultiQA</a:t>
            </a:r>
            <a:r>
              <a:rPr lang="en-US" dirty="0"/>
              <a:t>) also yields good results without selecting a source dataset at all.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B14B47-12B0-EE47-BC8D-C45E4D6F1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83AE-40D3-664D-80FC-7440FECD074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79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16" t="4702" r="19532" b="49590"/>
          <a:stretch/>
        </p:blipFill>
        <p:spPr>
          <a:xfrm>
            <a:off x="795682" y="1120134"/>
            <a:ext cx="3589691" cy="298818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753073"/>
          </a:xfrm>
        </p:spPr>
        <p:txBody>
          <a:bodyPr>
            <a:normAutofit/>
          </a:bodyPr>
          <a:lstStyle/>
          <a:p>
            <a:r>
              <a:rPr lang="en-US" dirty="0"/>
              <a:t>6. How much target data do we really need?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F8CE33-C847-3A45-86C0-4A2938F3F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83AE-40D3-664D-80FC-7440FECD074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214F18-39CB-904C-8017-5087F9A65219}"/>
              </a:ext>
            </a:extLst>
          </p:cNvPr>
          <p:cNvSpPr txBox="1"/>
          <p:nvPr/>
        </p:nvSpPr>
        <p:spPr>
          <a:xfrm>
            <a:off x="609056" y="700972"/>
            <a:ext cx="35073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Source: </a:t>
            </a:r>
            <a:r>
              <a:rPr lang="en-US" sz="1600" dirty="0" err="1"/>
              <a:t>SearchQA</a:t>
            </a:r>
            <a:r>
              <a:rPr lang="en-US" sz="1600" dirty="0"/>
              <a:t>, Target: </a:t>
            </a:r>
            <a:r>
              <a:rPr lang="en-US" sz="1600" dirty="0" err="1"/>
              <a:t>TriviaQA</a:t>
            </a:r>
            <a:r>
              <a:rPr lang="en-US" sz="1600" dirty="0"/>
              <a:t>-Bing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0F465D-68AB-124C-92F9-7436C2FC77D4}"/>
              </a:ext>
            </a:extLst>
          </p:cNvPr>
          <p:cNvSpPr txBox="1"/>
          <p:nvPr/>
        </p:nvSpPr>
        <p:spPr>
          <a:xfrm rot="16200000">
            <a:off x="-211686" y="1840072"/>
            <a:ext cx="1867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EM Accuracy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8B8D0C-350F-C84E-BD35-2AE63A755BDE}"/>
              </a:ext>
            </a:extLst>
          </p:cNvPr>
          <p:cNvSpPr txBox="1"/>
          <p:nvPr/>
        </p:nvSpPr>
        <p:spPr>
          <a:xfrm>
            <a:off x="1722922" y="4023366"/>
            <a:ext cx="1891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Number of target examples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B2E6D2F-FEBE-8149-A40E-F6304603D5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3" t="4483" r="39008" b="49885"/>
          <a:stretch/>
        </p:blipFill>
        <p:spPr>
          <a:xfrm>
            <a:off x="4931349" y="1096575"/>
            <a:ext cx="3584001" cy="298819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9C6A55D-AAC3-DA4B-B758-16849E3F25CC}"/>
              </a:ext>
            </a:extLst>
          </p:cNvPr>
          <p:cNvSpPr txBox="1"/>
          <p:nvPr/>
        </p:nvSpPr>
        <p:spPr>
          <a:xfrm>
            <a:off x="5105318" y="700972"/>
            <a:ext cx="29965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Source: </a:t>
            </a:r>
            <a:r>
              <a:rPr lang="en-US" sz="1600" dirty="0" err="1"/>
              <a:t>SQuAD</a:t>
            </a:r>
            <a:r>
              <a:rPr lang="en-US" sz="1600" dirty="0"/>
              <a:t>, Target: </a:t>
            </a:r>
            <a:r>
              <a:rPr lang="en-US" sz="1600" dirty="0" err="1"/>
              <a:t>HotpotQA</a:t>
            </a:r>
            <a:endParaRPr lang="en-US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9419A2-CF61-8747-8EDD-16DA82318750}"/>
              </a:ext>
            </a:extLst>
          </p:cNvPr>
          <p:cNvSpPr txBox="1"/>
          <p:nvPr/>
        </p:nvSpPr>
        <p:spPr>
          <a:xfrm>
            <a:off x="3135347" y="1539115"/>
            <a:ext cx="1015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Only Target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4065A9-91ED-A544-9A36-28DFF834BF32}"/>
              </a:ext>
            </a:extLst>
          </p:cNvPr>
          <p:cNvSpPr txBox="1"/>
          <p:nvPr/>
        </p:nvSpPr>
        <p:spPr>
          <a:xfrm>
            <a:off x="1277551" y="1139503"/>
            <a:ext cx="1391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Source </a:t>
            </a:r>
            <a:r>
              <a:rPr lang="en-US" sz="1400" dirty="0">
                <a:solidFill>
                  <a:srgbClr val="0070C0"/>
                </a:solidFill>
                <a:sym typeface="Wingdings" pitchFamily="2" charset="2"/>
              </a:rPr>
              <a:t></a:t>
            </a:r>
            <a:r>
              <a:rPr lang="en-US" sz="1400" dirty="0">
                <a:solidFill>
                  <a:srgbClr val="0070C0"/>
                </a:solidFill>
              </a:rPr>
              <a:t> Target</a:t>
            </a:r>
          </a:p>
        </p:txBody>
      </p:sp>
      <p:sp>
        <p:nvSpPr>
          <p:cNvPr id="22" name="Rounded Rectangular Callout 21">
            <a:extLst>
              <a:ext uri="{FF2B5EF4-FFF2-40B4-BE49-F238E27FC236}">
                <a16:creationId xmlns:a16="http://schemas.microsoft.com/office/drawing/2014/main" id="{FC9FBC70-6D91-014C-B550-95DA466C7D0D}"/>
              </a:ext>
            </a:extLst>
          </p:cNvPr>
          <p:cNvSpPr/>
          <p:nvPr/>
        </p:nvSpPr>
        <p:spPr>
          <a:xfrm>
            <a:off x="587985" y="4362692"/>
            <a:ext cx="3026242" cy="753073"/>
          </a:xfrm>
          <a:prstGeom prst="wedgeRoundRectCallout">
            <a:avLst>
              <a:gd name="adj1" fmla="val -14525"/>
              <a:gd name="adj2" fmla="val -416254"/>
              <a:gd name="adj3" fmla="val 16667"/>
            </a:avLst>
          </a:prstGeom>
          <a:solidFill>
            <a:schemeClr val="accent1">
              <a:lumMod val="7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charset="0"/>
              </a:rPr>
              <a:t>With 2 step fine-tuning we only need </a:t>
            </a:r>
            <a:r>
              <a:rPr lang="en-US" sz="1600" b="1" dirty="0">
                <a:solidFill>
                  <a:schemeClr val="tx1"/>
                </a:solidFill>
                <a:latin typeface="Arial" charset="0"/>
              </a:rPr>
              <a:t>49% target data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id="{E025ACC0-C6C9-A149-999F-B18236A99E43}"/>
              </a:ext>
            </a:extLst>
          </p:cNvPr>
          <p:cNvSpPr/>
          <p:nvPr/>
        </p:nvSpPr>
        <p:spPr>
          <a:xfrm>
            <a:off x="2185639" y="2904986"/>
            <a:ext cx="2386362" cy="753073"/>
          </a:xfrm>
          <a:prstGeom prst="wedgeRoundRectCallout">
            <a:avLst>
              <a:gd name="adj1" fmla="val -14912"/>
              <a:gd name="adj2" fmla="val -231159"/>
              <a:gd name="adj3" fmla="val 16667"/>
            </a:avLst>
          </a:prstGeom>
          <a:solidFill>
            <a:schemeClr val="accent2">
              <a:lumMod val="7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rial" charset="0"/>
              </a:rPr>
              <a:t>,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compared to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86%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with only target training.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3DE8E54-209D-1F42-9C69-EBCAFF8A50BC}"/>
              </a:ext>
            </a:extLst>
          </p:cNvPr>
          <p:cNvSpPr txBox="1"/>
          <p:nvPr/>
        </p:nvSpPr>
        <p:spPr>
          <a:xfrm>
            <a:off x="5777697" y="4023366"/>
            <a:ext cx="1891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Number of target examples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6857D88-5270-DD4E-8781-859647D1C0C6}"/>
              </a:ext>
            </a:extLst>
          </p:cNvPr>
          <p:cNvSpPr txBox="1"/>
          <p:nvPr/>
        </p:nvSpPr>
        <p:spPr>
          <a:xfrm rot="16200000">
            <a:off x="3856335" y="1833757"/>
            <a:ext cx="1867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EM Accuracy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37FC1DC-EE53-174E-BF71-80513F502917}"/>
              </a:ext>
            </a:extLst>
          </p:cNvPr>
          <p:cNvCxnSpPr>
            <a:cxnSpLocks/>
          </p:cNvCxnSpPr>
          <p:nvPr/>
        </p:nvCxnSpPr>
        <p:spPr>
          <a:xfrm flipV="1">
            <a:off x="1221912" y="1539115"/>
            <a:ext cx="2928778" cy="2549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8F9D1458-7B5A-A94F-99BE-4C9ACB6803E5}"/>
              </a:ext>
            </a:extLst>
          </p:cNvPr>
          <p:cNvSpPr txBox="1"/>
          <p:nvPr/>
        </p:nvSpPr>
        <p:spPr>
          <a:xfrm>
            <a:off x="4134289" y="1379939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95%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16833FA-35EE-D345-93A9-6CD4EA6527F3}"/>
              </a:ext>
            </a:extLst>
          </p:cNvPr>
          <p:cNvSpPr txBox="1"/>
          <p:nvPr/>
        </p:nvSpPr>
        <p:spPr>
          <a:xfrm>
            <a:off x="8364812" y="0"/>
            <a:ext cx="779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Transfer</a:t>
            </a:r>
          </a:p>
        </p:txBody>
      </p:sp>
      <p:sp>
        <p:nvSpPr>
          <p:cNvPr id="35" name="Horizontal Scroll 34">
            <a:extLst>
              <a:ext uri="{FF2B5EF4-FFF2-40B4-BE49-F238E27FC236}">
                <a16:creationId xmlns:a16="http://schemas.microsoft.com/office/drawing/2014/main" id="{D0112937-164C-274D-B888-3711770E675A}"/>
              </a:ext>
            </a:extLst>
          </p:cNvPr>
          <p:cNvSpPr/>
          <p:nvPr/>
        </p:nvSpPr>
        <p:spPr>
          <a:xfrm>
            <a:off x="3968885" y="4543738"/>
            <a:ext cx="4873557" cy="459889"/>
          </a:xfrm>
          <a:prstGeom prst="horizontalScroll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685800">
              <a:defRPr/>
            </a:pPr>
            <a:r>
              <a:rPr lang="en-US" sz="1600" dirty="0"/>
              <a:t>We can save costs by performing a 2 step fine-tuning</a:t>
            </a:r>
          </a:p>
        </p:txBody>
      </p:sp>
    </p:spTree>
    <p:extLst>
      <p:ext uri="{BB962C8B-B14F-4D97-AF65-F5344CB8AC3E}">
        <p14:creationId xmlns:p14="http://schemas.microsoft.com/office/powerpoint/2010/main" val="191997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8" grpId="0"/>
      <p:bldP spid="20" grpId="0"/>
      <p:bldP spid="21" grpId="0"/>
      <p:bldP spid="22" grpId="0" animBg="1"/>
      <p:bldP spid="23" grpId="0" animBg="1"/>
      <p:bldP spid="24" grpId="0"/>
      <p:bldP spid="26" grpId="0"/>
      <p:bldP spid="30" grpId="0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06" t="53822" r="19542" b="470"/>
          <a:stretch/>
        </p:blipFill>
        <p:spPr>
          <a:xfrm>
            <a:off x="795682" y="1245263"/>
            <a:ext cx="3589691" cy="298818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0518" y="39062"/>
            <a:ext cx="8181936" cy="753073"/>
          </a:xfrm>
        </p:spPr>
        <p:txBody>
          <a:bodyPr>
            <a:normAutofit/>
          </a:bodyPr>
          <a:lstStyle/>
          <a:p>
            <a:r>
              <a:rPr lang="en-US" dirty="0"/>
              <a:t>7. What if we use multiple datasets as source?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F8CE33-C847-3A45-86C0-4A2938F3F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83AE-40D3-664D-80FC-7440FECD074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214F18-39CB-904C-8017-5087F9A65219}"/>
              </a:ext>
            </a:extLst>
          </p:cNvPr>
          <p:cNvSpPr txBox="1"/>
          <p:nvPr/>
        </p:nvSpPr>
        <p:spPr>
          <a:xfrm>
            <a:off x="1552246" y="826101"/>
            <a:ext cx="23789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Target: </a:t>
            </a:r>
            <a:r>
              <a:rPr lang="en-US" sz="1600" dirty="0" err="1"/>
              <a:t>TriviaQA</a:t>
            </a:r>
            <a:r>
              <a:rPr lang="en-US" sz="1600" dirty="0"/>
              <a:t>-unfiltered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0F465D-68AB-124C-92F9-7436C2FC77D4}"/>
              </a:ext>
            </a:extLst>
          </p:cNvPr>
          <p:cNvSpPr txBox="1"/>
          <p:nvPr/>
        </p:nvSpPr>
        <p:spPr>
          <a:xfrm rot="16200000">
            <a:off x="-211686" y="1965201"/>
            <a:ext cx="1867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EM Accuracy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8B8D0C-350F-C84E-BD35-2AE63A755BDE}"/>
              </a:ext>
            </a:extLst>
          </p:cNvPr>
          <p:cNvSpPr txBox="1"/>
          <p:nvPr/>
        </p:nvSpPr>
        <p:spPr>
          <a:xfrm>
            <a:off x="1722922" y="4148495"/>
            <a:ext cx="1891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Number of target examples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B2E6D2F-FEBE-8149-A40E-F6304603D5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0" t="53191" r="59591" b="1177"/>
          <a:stretch/>
        </p:blipFill>
        <p:spPr>
          <a:xfrm>
            <a:off x="4931349" y="1209004"/>
            <a:ext cx="3584001" cy="298819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9C6A55D-AAC3-DA4B-B758-16849E3F25CC}"/>
              </a:ext>
            </a:extLst>
          </p:cNvPr>
          <p:cNvSpPr txBox="1"/>
          <p:nvPr/>
        </p:nvSpPr>
        <p:spPr>
          <a:xfrm>
            <a:off x="6108514" y="826101"/>
            <a:ext cx="15179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Target: </a:t>
            </a:r>
            <a:r>
              <a:rPr lang="en-US" sz="1600" dirty="0" err="1"/>
              <a:t>NewsQA</a:t>
            </a:r>
            <a:endParaRPr lang="en-US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9419A2-CF61-8747-8EDD-16DA82318750}"/>
              </a:ext>
            </a:extLst>
          </p:cNvPr>
          <p:cNvSpPr txBox="1"/>
          <p:nvPr/>
        </p:nvSpPr>
        <p:spPr>
          <a:xfrm>
            <a:off x="3135347" y="2542990"/>
            <a:ext cx="1015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Only Target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4065A9-91ED-A544-9A36-28DFF834BF32}"/>
              </a:ext>
            </a:extLst>
          </p:cNvPr>
          <p:cNvSpPr txBox="1"/>
          <p:nvPr/>
        </p:nvSpPr>
        <p:spPr>
          <a:xfrm>
            <a:off x="2127883" y="2039014"/>
            <a:ext cx="1391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Source </a:t>
            </a:r>
            <a:r>
              <a:rPr lang="en-US" sz="1400" dirty="0">
                <a:solidFill>
                  <a:srgbClr val="0070C0"/>
                </a:solidFill>
                <a:sym typeface="Wingdings" pitchFamily="2" charset="2"/>
              </a:rPr>
              <a:t></a:t>
            </a:r>
            <a:r>
              <a:rPr lang="en-US" sz="1400" dirty="0">
                <a:solidFill>
                  <a:srgbClr val="0070C0"/>
                </a:solidFill>
              </a:rPr>
              <a:t> Target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3DE8E54-209D-1F42-9C69-EBCAFF8A50BC}"/>
              </a:ext>
            </a:extLst>
          </p:cNvPr>
          <p:cNvSpPr txBox="1"/>
          <p:nvPr/>
        </p:nvSpPr>
        <p:spPr>
          <a:xfrm>
            <a:off x="5777697" y="4148495"/>
            <a:ext cx="1891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Number of target examples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6857D88-5270-DD4E-8781-859647D1C0C6}"/>
              </a:ext>
            </a:extLst>
          </p:cNvPr>
          <p:cNvSpPr txBox="1"/>
          <p:nvPr/>
        </p:nvSpPr>
        <p:spPr>
          <a:xfrm rot="16200000">
            <a:off x="3856335" y="1958886"/>
            <a:ext cx="1867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EM Accuracy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A27018-C4C1-604C-9FBC-75E0AF79AA8C}"/>
              </a:ext>
            </a:extLst>
          </p:cNvPr>
          <p:cNvSpPr txBox="1"/>
          <p:nvPr/>
        </p:nvSpPr>
        <p:spPr>
          <a:xfrm>
            <a:off x="1295356" y="1228585"/>
            <a:ext cx="18399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72E"/>
                </a:solidFill>
              </a:rPr>
              <a:t>multi-source </a:t>
            </a:r>
            <a:r>
              <a:rPr lang="en-US" sz="1400" b="1" dirty="0">
                <a:solidFill>
                  <a:srgbClr val="4A772E"/>
                </a:solidFill>
                <a:sym typeface="Wingdings" pitchFamily="2" charset="2"/>
              </a:rPr>
              <a:t></a:t>
            </a:r>
            <a:r>
              <a:rPr lang="en-US" sz="1400" b="1" dirty="0">
                <a:solidFill>
                  <a:srgbClr val="4A772E"/>
                </a:solidFill>
              </a:rPr>
              <a:t> Target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68ACD55-AB19-C845-92D0-59FBC7F3B418}"/>
              </a:ext>
            </a:extLst>
          </p:cNvPr>
          <p:cNvSpPr txBox="1"/>
          <p:nvPr/>
        </p:nvSpPr>
        <p:spPr>
          <a:xfrm>
            <a:off x="8364812" y="0"/>
            <a:ext cx="779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Transfer</a:t>
            </a:r>
          </a:p>
        </p:txBody>
      </p:sp>
      <p:sp>
        <p:nvSpPr>
          <p:cNvPr id="29" name="Horizontal Scroll 28">
            <a:extLst>
              <a:ext uri="{FF2B5EF4-FFF2-40B4-BE49-F238E27FC236}">
                <a16:creationId xmlns:a16="http://schemas.microsoft.com/office/drawing/2014/main" id="{238717DE-EE44-1749-A7FB-DC5094CFBE5F}"/>
              </a:ext>
            </a:extLst>
          </p:cNvPr>
          <p:cNvSpPr/>
          <p:nvPr/>
        </p:nvSpPr>
        <p:spPr>
          <a:xfrm>
            <a:off x="2741706" y="4506159"/>
            <a:ext cx="3748579" cy="459889"/>
          </a:xfrm>
          <a:prstGeom prst="horizontalScroll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685800">
              <a:defRPr/>
            </a:pPr>
            <a:r>
              <a:rPr lang="en-US" sz="1600" dirty="0"/>
              <a:t>Multi-source training is improves accuracy</a:t>
            </a:r>
          </a:p>
        </p:txBody>
      </p:sp>
    </p:spTree>
    <p:extLst>
      <p:ext uri="{BB962C8B-B14F-4D97-AF65-F5344CB8AC3E}">
        <p14:creationId xmlns:p14="http://schemas.microsoft.com/office/powerpoint/2010/main" val="197517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8" grpId="0"/>
      <p:bldP spid="20" grpId="0"/>
      <p:bldP spid="21" grpId="0"/>
      <p:bldP spid="24" grpId="0"/>
      <p:bldP spid="26" grpId="0"/>
      <p:bldP spid="19" grpId="0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63194" cy="994172"/>
          </a:xfrm>
        </p:spPr>
        <p:txBody>
          <a:bodyPr>
            <a:normAutofit/>
          </a:bodyPr>
          <a:lstStyle/>
          <a:p>
            <a:pPr algn="ctr"/>
            <a:r>
              <a:rPr lang="en-US" dirty="0" err="1"/>
              <a:t>MultiQA</a:t>
            </a:r>
            <a:r>
              <a:rPr lang="en-US" dirty="0"/>
              <a:t> – state of the art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2BA360C-E953-014F-A5EE-69FD4D2E74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737707"/>
              </p:ext>
            </p:extLst>
          </p:nvPr>
        </p:nvGraphicFramePr>
        <p:xfrm>
          <a:off x="631280" y="5298788"/>
          <a:ext cx="7222068" cy="242641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802452">
                  <a:extLst>
                    <a:ext uri="{9D8B030D-6E8A-4147-A177-3AD203B41FA5}">
                      <a16:colId xmlns:a16="http://schemas.microsoft.com/office/drawing/2014/main" val="4229473339"/>
                    </a:ext>
                  </a:extLst>
                </a:gridCol>
                <a:gridCol w="802452">
                  <a:extLst>
                    <a:ext uri="{9D8B030D-6E8A-4147-A177-3AD203B41FA5}">
                      <a16:colId xmlns:a16="http://schemas.microsoft.com/office/drawing/2014/main" val="3501398410"/>
                    </a:ext>
                  </a:extLst>
                </a:gridCol>
                <a:gridCol w="802452">
                  <a:extLst>
                    <a:ext uri="{9D8B030D-6E8A-4147-A177-3AD203B41FA5}">
                      <a16:colId xmlns:a16="http://schemas.microsoft.com/office/drawing/2014/main" val="2154949752"/>
                    </a:ext>
                  </a:extLst>
                </a:gridCol>
                <a:gridCol w="802452">
                  <a:extLst>
                    <a:ext uri="{9D8B030D-6E8A-4147-A177-3AD203B41FA5}">
                      <a16:colId xmlns:a16="http://schemas.microsoft.com/office/drawing/2014/main" val="707250762"/>
                    </a:ext>
                  </a:extLst>
                </a:gridCol>
                <a:gridCol w="802452">
                  <a:extLst>
                    <a:ext uri="{9D8B030D-6E8A-4147-A177-3AD203B41FA5}">
                      <a16:colId xmlns:a16="http://schemas.microsoft.com/office/drawing/2014/main" val="414984525"/>
                    </a:ext>
                  </a:extLst>
                </a:gridCol>
                <a:gridCol w="802452">
                  <a:extLst>
                    <a:ext uri="{9D8B030D-6E8A-4147-A177-3AD203B41FA5}">
                      <a16:colId xmlns:a16="http://schemas.microsoft.com/office/drawing/2014/main" val="498506293"/>
                    </a:ext>
                  </a:extLst>
                </a:gridCol>
                <a:gridCol w="802452">
                  <a:extLst>
                    <a:ext uri="{9D8B030D-6E8A-4147-A177-3AD203B41FA5}">
                      <a16:colId xmlns:a16="http://schemas.microsoft.com/office/drawing/2014/main" val="2782979398"/>
                    </a:ext>
                  </a:extLst>
                </a:gridCol>
                <a:gridCol w="802452">
                  <a:extLst>
                    <a:ext uri="{9D8B030D-6E8A-4147-A177-3AD203B41FA5}">
                      <a16:colId xmlns:a16="http://schemas.microsoft.com/office/drawing/2014/main" val="3613273639"/>
                    </a:ext>
                  </a:extLst>
                </a:gridCol>
                <a:gridCol w="802452">
                  <a:extLst>
                    <a:ext uri="{9D8B030D-6E8A-4147-A177-3AD203B41FA5}">
                      <a16:colId xmlns:a16="http://schemas.microsoft.com/office/drawing/2014/main" val="888353033"/>
                    </a:ext>
                  </a:extLst>
                </a:gridCol>
              </a:tblGrid>
              <a:tr h="511642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3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BERT-large Dev.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3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MultiQA</a:t>
                      </a:r>
                      <a:r>
                        <a:rPr lang="en-US" sz="13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Dev.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3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MultiQA</a:t>
                      </a:r>
                      <a:r>
                        <a:rPr lang="en-US" sz="13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Test.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SOTA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032066"/>
                  </a:ext>
                </a:extLst>
              </a:tr>
              <a:tr h="3065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F1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F1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F1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F1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49650472"/>
                  </a:ext>
                </a:extLst>
              </a:tr>
              <a:tr h="3065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NewsQA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51.5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66.2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53.9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68.2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52.3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67.4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53.1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66.3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62585264"/>
                  </a:ext>
                </a:extLst>
              </a:tr>
              <a:tr h="3065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SearchQA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59.2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66.4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60.7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67.1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65.1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58.8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64.5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60478056"/>
                  </a:ext>
                </a:extLst>
              </a:tr>
              <a:tr h="38179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TriviaQA</a:t>
                      </a:r>
                      <a:r>
                        <a:rPr lang="en-US" sz="1200" u="none" strike="noStrike" dirty="0">
                          <a:effectLst/>
                        </a:rPr>
                        <a:t>-unfiltered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56.8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62.6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58.4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64.3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61.7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4194750"/>
                  </a:ext>
                </a:extLst>
              </a:tr>
              <a:tr h="3065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CWQ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30.8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35.4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34.9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34.2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74996656"/>
                  </a:ext>
                </a:extLst>
              </a:tr>
              <a:tr h="3065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HotpotQA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27.9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37.7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30.6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40.3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30.7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40.2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37.1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48.9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689592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03AE6C8E-D436-9543-9F6E-41BF80E455EB}"/>
              </a:ext>
            </a:extLst>
          </p:cNvPr>
          <p:cNvSpPr txBox="1"/>
          <p:nvPr/>
        </p:nvSpPr>
        <p:spPr>
          <a:xfrm>
            <a:off x="861112" y="892984"/>
            <a:ext cx="7421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/>
              <a:t>MultiQA</a:t>
            </a:r>
            <a:r>
              <a:rPr lang="en-US" sz="1600" dirty="0"/>
              <a:t>: Training </a:t>
            </a:r>
            <a:r>
              <a:rPr lang="en-US" sz="1600" dirty="0" err="1"/>
              <a:t>BERTLarge</a:t>
            </a:r>
            <a:r>
              <a:rPr lang="en-US" sz="1600" dirty="0"/>
              <a:t> on </a:t>
            </a:r>
            <a:r>
              <a:rPr lang="en-US" sz="1600" dirty="0" err="1"/>
              <a:t>SQuAD</a:t>
            </a:r>
            <a:r>
              <a:rPr lang="en-US" sz="1600" dirty="0"/>
              <a:t>, </a:t>
            </a:r>
            <a:r>
              <a:rPr lang="en-US" sz="1600" dirty="0" err="1"/>
              <a:t>NewsQA</a:t>
            </a:r>
            <a:r>
              <a:rPr lang="en-US" sz="1600" dirty="0"/>
              <a:t>, </a:t>
            </a:r>
            <a:r>
              <a:rPr lang="en-US" sz="1600" dirty="0" err="1"/>
              <a:t>HotpotQA</a:t>
            </a:r>
            <a:r>
              <a:rPr lang="en-US" sz="1600" dirty="0"/>
              <a:t>, </a:t>
            </a:r>
            <a:r>
              <a:rPr lang="en-US" sz="1600" dirty="0" err="1"/>
              <a:t>TriviaQA</a:t>
            </a:r>
            <a:r>
              <a:rPr lang="en-US" sz="1600" dirty="0"/>
              <a:t>-Bing, </a:t>
            </a:r>
            <a:r>
              <a:rPr lang="en-US" sz="1600" dirty="0" err="1"/>
              <a:t>SearchQA</a:t>
            </a:r>
            <a:r>
              <a:rPr lang="en-US" sz="1600" dirty="0"/>
              <a:t>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2F7CEB4-BD2D-8442-A842-11C6AC743C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0543768"/>
              </p:ext>
            </p:extLst>
          </p:nvPr>
        </p:nvGraphicFramePr>
        <p:xfrm>
          <a:off x="0" y="1468904"/>
          <a:ext cx="9144001" cy="3674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048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Graphic spid="4" grpId="0" uiExpand="1">
        <p:bldSub>
          <a:bldChart bld="series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28286" y="2111911"/>
            <a:ext cx="6294922" cy="9774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789" tIns="26789" rIns="26789" bIns="26789" numCol="1" spcCol="38100" rtlCol="0" anchor="ctr">
            <a:spAutoFit/>
          </a:bodyPr>
          <a:lstStyle/>
          <a:p>
            <a:r>
              <a:rPr lang="en-US" sz="2000" b="0" dirty="0"/>
              <a:t>Marilyn Monroe was found dead of a barbiturate overdose in the early morning hours of Sunday, August 6, 1962, at her 12305 Fifth Helena Drive home in Los Angeles, California.</a:t>
            </a:r>
          </a:p>
        </p:txBody>
      </p:sp>
      <p:sp>
        <p:nvSpPr>
          <p:cNvPr id="7" name="What did Johnny hallyday die from?"/>
          <p:cNvSpPr txBox="1"/>
          <p:nvPr/>
        </p:nvSpPr>
        <p:spPr>
          <a:xfrm>
            <a:off x="2632945" y="1450261"/>
            <a:ext cx="3825005" cy="3618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>
              <a:defRPr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defRPr>
            </a:lvl1pPr>
          </a:lstStyle>
          <a:p>
            <a:r>
              <a:rPr sz="2000" dirty="0">
                <a:solidFill>
                  <a:schemeClr val="accent3">
                    <a:lumMod val="50000"/>
                  </a:schemeClr>
                </a:solidFill>
              </a:rPr>
              <a:t>What did </a:t>
            </a:r>
            <a:r>
              <a:rPr lang="en-US" sz="2000" dirty="0"/>
              <a:t>Marilyn Monroe </a:t>
            </a:r>
            <a:r>
              <a:rPr sz="2000" dirty="0">
                <a:solidFill>
                  <a:schemeClr val="accent3">
                    <a:lumMod val="50000"/>
                  </a:schemeClr>
                </a:solidFill>
              </a:rPr>
              <a:t>die from?</a:t>
            </a:r>
          </a:p>
        </p:txBody>
      </p:sp>
      <p:sp>
        <p:nvSpPr>
          <p:cNvPr id="9" name="Rectangle"/>
          <p:cNvSpPr/>
          <p:nvPr/>
        </p:nvSpPr>
        <p:spPr>
          <a:xfrm>
            <a:off x="5199645" y="2105177"/>
            <a:ext cx="2238880" cy="361878"/>
          </a:xfrm>
          <a:prstGeom prst="rect">
            <a:avLst/>
          </a:prstGeom>
          <a:ln w="50800">
            <a:solidFill>
              <a:schemeClr val="accent1">
                <a:lumMod val="50000"/>
              </a:schemeClr>
            </a:solidFill>
            <a:miter lim="400000"/>
          </a:ln>
        </p:spPr>
        <p:txBody>
          <a:bodyPr lIns="26789" tIns="26789" rIns="26789" bIns="2678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sp>
        <p:nvSpPr>
          <p:cNvPr id="10" name="Desideratum"/>
          <p:cNvSpPr txBox="1">
            <a:spLocks noGrp="1"/>
          </p:cNvSpPr>
          <p:nvPr>
            <p:ph type="title"/>
          </p:nvPr>
        </p:nvSpPr>
        <p:spPr>
          <a:xfrm>
            <a:off x="552890" y="148044"/>
            <a:ext cx="7953154" cy="80594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dirty="0"/>
              <a:t>Reading Comprehension (RC)</a:t>
            </a:r>
            <a:endParaRPr dirty="0"/>
          </a:p>
        </p:txBody>
      </p:sp>
      <p:sp>
        <p:nvSpPr>
          <p:cNvPr id="3" name="Rectangle 2"/>
          <p:cNvSpPr/>
          <p:nvPr/>
        </p:nvSpPr>
        <p:spPr>
          <a:xfrm>
            <a:off x="4651501" y="34623"/>
            <a:ext cx="4599417" cy="338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800" b="0" dirty="0">
                <a:solidFill>
                  <a:srgbClr val="00007F"/>
                </a:solidFill>
                <a:latin typeface="Helvetica Neue" charset="0"/>
                <a:ea typeface="Helvetica Neue" charset="0"/>
                <a:cs typeface="Helvetica Neue" charset="0"/>
              </a:rPr>
              <a:t>Hermann, 2015; </a:t>
            </a:r>
            <a:r>
              <a:rPr lang="en-US" sz="800" dirty="0">
                <a:solidFill>
                  <a:srgbClr val="00007F"/>
                </a:solidFill>
                <a:latin typeface="Helvetica Neue" charset="0"/>
                <a:ea typeface="Helvetica Neue" charset="0"/>
                <a:cs typeface="Helvetica Neue" charset="0"/>
              </a:rPr>
              <a:t>Chen, 2016 ; </a:t>
            </a:r>
            <a:r>
              <a:rPr lang="nb-NO" sz="800" dirty="0" err="1">
                <a:solidFill>
                  <a:srgbClr val="00007F"/>
                </a:solidFill>
                <a:latin typeface="Helvetica Neue" charset="0"/>
                <a:ea typeface="Helvetica Neue" charset="0"/>
                <a:cs typeface="Helvetica Neue" charset="0"/>
              </a:rPr>
              <a:t>Rajpurkar</a:t>
            </a:r>
            <a:r>
              <a:rPr lang="nb-NO" sz="800" dirty="0">
                <a:solidFill>
                  <a:srgbClr val="00007F"/>
                </a:solidFill>
                <a:latin typeface="Helvetica Neue" charset="0"/>
                <a:ea typeface="Helvetica Neue" charset="0"/>
                <a:cs typeface="Helvetica Neue" charset="0"/>
              </a:rPr>
              <a:t>, 2016;  </a:t>
            </a:r>
            <a:r>
              <a:rPr lang="nb-NO" sz="800" dirty="0" err="1">
                <a:solidFill>
                  <a:srgbClr val="00007F"/>
                </a:solidFill>
                <a:latin typeface="Helvetica Neue" charset="0"/>
                <a:ea typeface="Helvetica Neue" charset="0"/>
                <a:cs typeface="Helvetica Neue" charset="0"/>
              </a:rPr>
              <a:t>Joshi</a:t>
            </a:r>
            <a:r>
              <a:rPr lang="nb-NO" sz="800" b="0" dirty="0">
                <a:solidFill>
                  <a:srgbClr val="00007F"/>
                </a:solidFill>
                <a:latin typeface="Helvetica Neue" charset="0"/>
                <a:ea typeface="Helvetica Neue" charset="0"/>
                <a:cs typeface="Helvetica Neue" charset="0"/>
              </a:rPr>
              <a:t>, 2017; Wang, 2017; </a:t>
            </a:r>
            <a:r>
              <a:rPr lang="en-US" sz="800" b="0" dirty="0">
                <a:solidFill>
                  <a:srgbClr val="00007F"/>
                </a:solidFill>
                <a:latin typeface="Helvetica Neue" charset="0"/>
                <a:ea typeface="Helvetica Neue" charset="0"/>
                <a:cs typeface="Helvetica Neue" charset="0"/>
              </a:rPr>
              <a:t>Jia and Liang, 2017; </a:t>
            </a:r>
            <a:endParaRPr lang="nb-NO" sz="800" b="0" dirty="0">
              <a:solidFill>
                <a:srgbClr val="00007F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endParaRPr lang="nb-NO" sz="800" b="0" dirty="0">
              <a:solidFill>
                <a:srgbClr val="00007F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" name="Rectangle"/>
          <p:cNvSpPr/>
          <p:nvPr/>
        </p:nvSpPr>
        <p:spPr>
          <a:xfrm>
            <a:off x="1252303" y="2105178"/>
            <a:ext cx="3762659" cy="361878"/>
          </a:xfrm>
          <a:prstGeom prst="rect">
            <a:avLst/>
          </a:prstGeom>
          <a:ln w="28575">
            <a:solidFill>
              <a:srgbClr val="FFC000"/>
            </a:solidFill>
            <a:miter lim="400000"/>
          </a:ln>
        </p:spPr>
        <p:txBody>
          <a:bodyPr lIns="26789" tIns="26789" rIns="26789" bIns="2678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sp>
        <p:nvSpPr>
          <p:cNvPr id="18" name="What did Johnny hallyday die from?"/>
          <p:cNvSpPr txBox="1"/>
          <p:nvPr/>
        </p:nvSpPr>
        <p:spPr>
          <a:xfrm>
            <a:off x="3095834" y="3557182"/>
            <a:ext cx="2848392" cy="331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>
              <a:defRPr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Answer: barbiturate overdose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215F004-6DDD-3E48-B276-23450D35697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638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1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9" grpId="0" animBg="1"/>
      <p:bldP spid="16" grpId="0" animBg="1"/>
      <p:bldP spid="16" grpId="1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179" y="244968"/>
            <a:ext cx="8317642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Does multi-dataset training help adversarial attacks?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61DB12-AC68-9140-BC60-ABD7AD62A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83AE-40D3-664D-80FC-7440FECD074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208F3D-648A-4E4E-925D-40F30CCC8EF3}"/>
              </a:ext>
            </a:extLst>
          </p:cNvPr>
          <p:cNvSpPr txBox="1"/>
          <p:nvPr/>
        </p:nvSpPr>
        <p:spPr>
          <a:xfrm>
            <a:off x="8364812" y="0"/>
            <a:ext cx="779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Transfer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4651779A-682B-A54C-A7B8-10C0FE09DD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5639283"/>
              </p:ext>
            </p:extLst>
          </p:nvPr>
        </p:nvGraphicFramePr>
        <p:xfrm>
          <a:off x="1539807" y="1096565"/>
          <a:ext cx="5946843" cy="3801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2352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Chart bld="category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94172"/>
          </a:xfrm>
        </p:spPr>
        <p:txBody>
          <a:bodyPr/>
          <a:lstStyle/>
          <a:p>
            <a:pPr algn="ctr"/>
            <a:r>
              <a:rPr lang="en-US" dirty="0"/>
              <a:t>Take-Aways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261" y="811530"/>
            <a:ext cx="8450981" cy="43091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Generalization</a:t>
            </a:r>
          </a:p>
          <a:p>
            <a:r>
              <a:rPr lang="en-US" sz="1800" dirty="0"/>
              <a:t>BERTQA improves generalization over </a:t>
            </a:r>
            <a:r>
              <a:rPr lang="en-US" sz="1800" dirty="0" err="1"/>
              <a:t>DocumentQA</a:t>
            </a:r>
            <a:r>
              <a:rPr lang="en-US" sz="1800" dirty="0"/>
              <a:t>, but both models generalize poorly </a:t>
            </a:r>
          </a:p>
          <a:p>
            <a:r>
              <a:rPr lang="en-US" sz="1800" dirty="0"/>
              <a:t>Using multi distribution training reduces the need for selecting a single training-set</a:t>
            </a:r>
          </a:p>
          <a:p>
            <a:r>
              <a:rPr lang="en-US" sz="1800" dirty="0"/>
              <a:t>More training data improves generalization</a:t>
            </a:r>
          </a:p>
          <a:p>
            <a:r>
              <a:rPr lang="en-US" sz="1800" dirty="0"/>
              <a:t>Context augmentation improve results.</a:t>
            </a:r>
          </a:p>
          <a:p>
            <a:r>
              <a:rPr lang="en-US" sz="1800" dirty="0"/>
              <a:t>Datasets with similar tasks or contexts are closer in terms of generalization</a:t>
            </a:r>
          </a:p>
          <a:p>
            <a:pPr marL="0" indent="0">
              <a:buNone/>
            </a:pPr>
            <a:r>
              <a:rPr lang="en-US" sz="2400" b="1" dirty="0"/>
              <a:t>Transfer</a:t>
            </a:r>
          </a:p>
          <a:p>
            <a:r>
              <a:rPr lang="en-US" sz="1800" dirty="0"/>
              <a:t>Fine tuning on a small number of target examples can overcome the generalization gap</a:t>
            </a:r>
          </a:p>
          <a:p>
            <a:r>
              <a:rPr lang="en-US" sz="1800" dirty="0"/>
              <a:t>Additional fine-tuning on a related RC dataset helps even in the presence of BERT</a:t>
            </a:r>
          </a:p>
          <a:p>
            <a:r>
              <a:rPr lang="en-US" sz="1800" dirty="0"/>
              <a:t>We can save costs by performing a 2 step fine-tuning</a:t>
            </a:r>
          </a:p>
          <a:p>
            <a:r>
              <a:rPr lang="en-US" sz="1800" dirty="0"/>
              <a:t>Training on multiple datasets (</a:t>
            </a:r>
            <a:r>
              <a:rPr lang="en-US" sz="1800" dirty="0" err="1"/>
              <a:t>MultiQA</a:t>
            </a:r>
            <a:r>
              <a:rPr lang="en-US" sz="1800" dirty="0"/>
              <a:t>) consistently improve over BERT in several benchmarks and adversarial attacks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0145CF-365E-7842-A5B4-F541A16C1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83AE-40D3-664D-80FC-7440FECD074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32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60941-4C53-3A4D-A114-FD261CEF2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9543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</a:t>
            </a:r>
            <a:r>
              <a:rPr lang="en-US" dirty="0" err="1"/>
              <a:t>MultiQA</a:t>
            </a:r>
            <a:r>
              <a:rPr lang="en-US" dirty="0"/>
              <a:t> Project – Unified format for datasets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EA5125-6101-564B-B7D2-1F0F791F9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83AE-40D3-664D-80FC-7440FECD0742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CF2AB9-0989-DB45-BD28-83D998E75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388" y="986343"/>
            <a:ext cx="4679477" cy="39630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15C1DA-0080-D34F-9596-0CFEAA5ABBF9}"/>
              </a:ext>
            </a:extLst>
          </p:cNvPr>
          <p:cNvSpPr txBox="1"/>
          <p:nvPr/>
        </p:nvSpPr>
        <p:spPr>
          <a:xfrm>
            <a:off x="144135" y="994172"/>
            <a:ext cx="403479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/>
              <a:t>Single format for all RC datasets</a:t>
            </a:r>
          </a:p>
          <a:p>
            <a:pPr marL="342900" indent="-342900">
              <a:buAutoNum type="arabicPeriod"/>
            </a:pPr>
            <a:r>
              <a:rPr lang="en-US" sz="2000" dirty="0"/>
              <a:t>Expressive answer types supporting </a:t>
            </a:r>
          </a:p>
          <a:p>
            <a:pPr marL="800100" lvl="1" indent="-342900">
              <a:buAutoNum type="arabicPeriod"/>
            </a:pPr>
            <a:r>
              <a:rPr lang="en-US" sz="2000" dirty="0"/>
              <a:t>yes/no</a:t>
            </a:r>
          </a:p>
          <a:p>
            <a:pPr marL="800100" lvl="1" indent="-342900">
              <a:buAutoNum type="arabicPeriod"/>
            </a:pPr>
            <a:r>
              <a:rPr lang="en-US" sz="2000" dirty="0"/>
              <a:t>cannot-answer</a:t>
            </a:r>
          </a:p>
          <a:p>
            <a:pPr marL="800100" lvl="1" indent="-342900">
              <a:buAutoNum type="arabicPeriod"/>
            </a:pPr>
            <a:r>
              <a:rPr lang="en-US" sz="2000" dirty="0"/>
              <a:t>list answers</a:t>
            </a:r>
          </a:p>
          <a:p>
            <a:pPr marL="800100" lvl="1" indent="-342900">
              <a:buAutoNum type="arabicPeriod"/>
            </a:pPr>
            <a:r>
              <a:rPr lang="en-US" sz="2000" dirty="0"/>
              <a:t>multi-choice</a:t>
            </a:r>
          </a:p>
          <a:p>
            <a:pPr marL="342900" indent="-342900">
              <a:buAutoNum type="arabicPeriod"/>
            </a:pPr>
            <a:r>
              <a:rPr lang="en-US" sz="2000" dirty="0"/>
              <a:t>Supports Multi-Document contexts</a:t>
            </a:r>
          </a:p>
          <a:p>
            <a:pPr marL="342900" indent="-342900">
              <a:buAutoNum type="arabicPeriod"/>
            </a:pPr>
            <a:r>
              <a:rPr lang="en-US" sz="2000" dirty="0"/>
              <a:t>Contexts are tokenized </a:t>
            </a:r>
          </a:p>
          <a:p>
            <a:endParaRPr lang="en-US" sz="2000" dirty="0"/>
          </a:p>
          <a:p>
            <a:pPr marL="342900" indent="-342900">
              <a:buAutoNum type="arabicPeriod"/>
            </a:pPr>
            <a:endParaRPr lang="en-US" sz="2000" dirty="0"/>
          </a:p>
          <a:p>
            <a:pPr marL="342900" indent="-342900">
              <a:buAutoNum type="arabicPeriod"/>
            </a:pPr>
            <a:endParaRPr 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4AC173-D730-C04F-9F8C-DC5801B0FC1A}"/>
              </a:ext>
            </a:extLst>
          </p:cNvPr>
          <p:cNvSpPr txBox="1"/>
          <p:nvPr/>
        </p:nvSpPr>
        <p:spPr>
          <a:xfrm>
            <a:off x="5969541" y="-3751"/>
            <a:ext cx="3174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alontalmor</a:t>
            </a:r>
            <a:r>
              <a:rPr lang="en-US" dirty="0"/>
              <a:t>/</a:t>
            </a:r>
            <a:r>
              <a:rPr lang="en-US" dirty="0" err="1"/>
              <a:t>multiqa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83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60941-4C53-3A4D-A114-FD261CEF2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</a:t>
            </a:r>
            <a:r>
              <a:rPr lang="en-US" dirty="0" err="1"/>
              <a:t>MultiQA</a:t>
            </a:r>
            <a:r>
              <a:rPr lang="en-US" dirty="0"/>
              <a:t> Project – models use </a:t>
            </a:r>
            <a:r>
              <a:rPr lang="en-US" dirty="0" err="1"/>
              <a:t>AllenNLP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EA5125-6101-564B-B7D2-1F0F791F9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83AE-40D3-664D-80FC-7440FECD074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8B30FE-28C7-8F49-B521-546B2ED2C631}"/>
              </a:ext>
            </a:extLst>
          </p:cNvPr>
          <p:cNvSpPr/>
          <p:nvPr/>
        </p:nvSpPr>
        <p:spPr>
          <a:xfrm>
            <a:off x="388620" y="1520108"/>
            <a:ext cx="8366760" cy="3156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342900" lvl="1" indent="0"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python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multiqa.py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train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–datasets TriviaQA,SQuAD1-1,HotpotQA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FA5C9E-227D-2F45-B008-04800D17E34B}"/>
              </a:ext>
            </a:extLst>
          </p:cNvPr>
          <p:cNvSpPr/>
          <p:nvPr/>
        </p:nvSpPr>
        <p:spPr>
          <a:xfrm>
            <a:off x="388620" y="2015121"/>
            <a:ext cx="8366760" cy="3156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342900" lvl="1"/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Python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multiqa.py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evaluate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–model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TriviaQA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–datasets SQuAD1-1,HotpotQA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01EA8E-1942-774A-AC17-1E157F80C671}"/>
              </a:ext>
            </a:extLst>
          </p:cNvPr>
          <p:cNvSpPr/>
          <p:nvPr/>
        </p:nvSpPr>
        <p:spPr>
          <a:xfrm>
            <a:off x="388620" y="2496303"/>
            <a:ext cx="8366760" cy="3156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342900" lvl="1"/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Python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multiqa.py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generalize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–datasets TriviaQA,SQuAD1-1,HotpotQA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BACF1B-519E-E043-86AB-D27CBA9B18CC}"/>
              </a:ext>
            </a:extLst>
          </p:cNvPr>
          <p:cNvSpPr txBox="1"/>
          <p:nvPr/>
        </p:nvSpPr>
        <p:spPr>
          <a:xfrm>
            <a:off x="5899420" y="21752"/>
            <a:ext cx="3174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alontalmor</a:t>
            </a:r>
            <a:r>
              <a:rPr lang="en-US" dirty="0"/>
              <a:t>/</a:t>
            </a:r>
            <a:r>
              <a:rPr lang="en-US" dirty="0" err="1"/>
              <a:t>multiqa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70334FF-79CE-EE4F-8621-2B3FD43DC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07248"/>
            <a:ext cx="9144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79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EDE4C-36CD-B244-ADFD-25B9D7519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581" y="2074664"/>
            <a:ext cx="4102838" cy="994172"/>
          </a:xfrm>
        </p:spPr>
        <p:txBody>
          <a:bodyPr>
            <a:noAutofit/>
          </a:bodyPr>
          <a:lstStyle/>
          <a:p>
            <a:pPr lvl="1"/>
            <a:r>
              <a:rPr lang="en-US" sz="3300" dirty="0"/>
              <a:t>Thanks! Questions?</a:t>
            </a:r>
            <a:endParaRPr lang="en-US" sz="15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76CF168-39BE-D54E-82E3-E4CF28339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83AE-40D3-664D-80FC-7440FECD074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D7CDFD-7008-204B-93A5-B995787749D7}"/>
              </a:ext>
            </a:extLst>
          </p:cNvPr>
          <p:cNvSpPr txBox="1"/>
          <p:nvPr/>
        </p:nvSpPr>
        <p:spPr>
          <a:xfrm>
            <a:off x="1590310" y="1057990"/>
            <a:ext cx="6152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 err="1">
                <a:solidFill>
                  <a:schemeClr val="accent1">
                    <a:lumMod val="75000"/>
                  </a:schemeClr>
                </a:solidFill>
              </a:rPr>
              <a:t>github.com</a:t>
            </a:r>
            <a:r>
              <a:rPr lang="en-US" sz="3600" u="sng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n-US" sz="3600" u="sng" dirty="0" err="1">
                <a:solidFill>
                  <a:schemeClr val="accent1">
                    <a:lumMod val="75000"/>
                  </a:schemeClr>
                </a:solidFill>
              </a:rPr>
              <a:t>alontalmor</a:t>
            </a:r>
            <a:r>
              <a:rPr lang="en-US" sz="3600" u="sng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n-US" sz="3600" u="sng" dirty="0" err="1">
                <a:solidFill>
                  <a:schemeClr val="accent1">
                    <a:lumMod val="75000"/>
                  </a:schemeClr>
                </a:solidFill>
              </a:rPr>
              <a:t>multiqa</a:t>
            </a:r>
            <a:endParaRPr lang="en-US" sz="36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831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5185"/>
            <a:ext cx="7886700" cy="923330"/>
          </a:xfrm>
        </p:spPr>
        <p:txBody>
          <a:bodyPr/>
          <a:lstStyle/>
          <a:p>
            <a:pPr algn="ctr"/>
            <a:r>
              <a:rPr lang="en-US" dirty="0"/>
              <a:t>RC is so many things!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81B6E40-5AAE-5B4E-95F8-A40C5508A9BF}"/>
              </a:ext>
            </a:extLst>
          </p:cNvPr>
          <p:cNvSpPr/>
          <p:nvPr/>
        </p:nvSpPr>
        <p:spPr>
          <a:xfrm>
            <a:off x="691680" y="757845"/>
            <a:ext cx="2918949" cy="2782847"/>
          </a:xfrm>
          <a:prstGeom prst="ellipse">
            <a:avLst/>
          </a:prstGeom>
          <a:solidFill>
            <a:srgbClr val="0070C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82BC86C-45CE-9B49-9F5D-AE521B1F3EEB}"/>
              </a:ext>
            </a:extLst>
          </p:cNvPr>
          <p:cNvSpPr/>
          <p:nvPr/>
        </p:nvSpPr>
        <p:spPr>
          <a:xfrm>
            <a:off x="5482991" y="763114"/>
            <a:ext cx="2775538" cy="2777578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A3FF1F5-F5B8-914B-A007-6895C4B4BF70}"/>
              </a:ext>
            </a:extLst>
          </p:cNvPr>
          <p:cNvSpPr/>
          <p:nvPr/>
        </p:nvSpPr>
        <p:spPr>
          <a:xfrm>
            <a:off x="3101089" y="757845"/>
            <a:ext cx="2918949" cy="2782847"/>
          </a:xfrm>
          <a:prstGeom prst="ellipse">
            <a:avLst/>
          </a:prstGeom>
          <a:solidFill>
            <a:schemeClr val="bg1">
              <a:lumMod val="50000"/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6AA48EC-61F3-364D-A928-02332B7282F1}"/>
              </a:ext>
            </a:extLst>
          </p:cNvPr>
          <p:cNvSpPr/>
          <p:nvPr/>
        </p:nvSpPr>
        <p:spPr>
          <a:xfrm>
            <a:off x="4572000" y="2249076"/>
            <a:ext cx="2918949" cy="2782847"/>
          </a:xfrm>
          <a:prstGeom prst="ellipse">
            <a:avLst/>
          </a:prstGeom>
          <a:solidFill>
            <a:srgbClr val="00B05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CD6170-296C-EC4E-BFB7-0ECD341CC41D}"/>
              </a:ext>
            </a:extLst>
          </p:cNvPr>
          <p:cNvSpPr txBox="1"/>
          <p:nvPr/>
        </p:nvSpPr>
        <p:spPr>
          <a:xfrm>
            <a:off x="4820529" y="3449408"/>
            <a:ext cx="24218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NarrativeQA</a:t>
            </a:r>
            <a:endParaRPr lang="en-US" sz="2000" b="1" dirty="0"/>
          </a:p>
          <a:p>
            <a:pPr algn="ctr"/>
            <a:r>
              <a:rPr lang="en-US" dirty="0"/>
              <a:t>Narrative understanding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944C1EA-D6EE-1945-9C53-4F1C38C5AD36}"/>
              </a:ext>
            </a:extLst>
          </p:cNvPr>
          <p:cNvSpPr/>
          <p:nvPr/>
        </p:nvSpPr>
        <p:spPr>
          <a:xfrm>
            <a:off x="1579462" y="2249075"/>
            <a:ext cx="2918949" cy="2782847"/>
          </a:xfrm>
          <a:prstGeom prst="ellipse">
            <a:avLst/>
          </a:prstGeom>
          <a:solidFill>
            <a:schemeClr val="accent4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30D15A-B6EF-F141-866B-94B69CB6A7E3}"/>
              </a:ext>
            </a:extLst>
          </p:cNvPr>
          <p:cNvSpPr txBox="1"/>
          <p:nvPr/>
        </p:nvSpPr>
        <p:spPr>
          <a:xfrm>
            <a:off x="3300496" y="1245062"/>
            <a:ext cx="2589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/>
              <a:t>TriviaQA</a:t>
            </a:r>
            <a:r>
              <a:rPr lang="en-US" sz="1600" b="1" dirty="0"/>
              <a:t>, </a:t>
            </a:r>
            <a:r>
              <a:rPr lang="en-US" sz="1600" b="1" dirty="0" err="1"/>
              <a:t>SearchQA</a:t>
            </a:r>
            <a:endParaRPr lang="en-US" sz="1600" b="1" dirty="0"/>
          </a:p>
          <a:p>
            <a:pPr algn="ctr"/>
            <a:r>
              <a:rPr lang="en-US" sz="1600" dirty="0"/>
              <a:t>Quiz style question with larger contexts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A9CEAF-E52B-F144-AC92-8A8BBECC201F}"/>
              </a:ext>
            </a:extLst>
          </p:cNvPr>
          <p:cNvSpPr txBox="1"/>
          <p:nvPr/>
        </p:nvSpPr>
        <p:spPr>
          <a:xfrm>
            <a:off x="5828531" y="1232891"/>
            <a:ext cx="2302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/>
              <a:t>HotpotQA</a:t>
            </a:r>
            <a:r>
              <a:rPr lang="en-US" sz="1600" b="1" dirty="0"/>
              <a:t>, </a:t>
            </a:r>
            <a:r>
              <a:rPr lang="en-US" sz="1600" b="1" dirty="0" err="1"/>
              <a:t>WikiHop</a:t>
            </a:r>
            <a:r>
              <a:rPr lang="en-US" sz="1600" b="1" dirty="0"/>
              <a:t> </a:t>
            </a:r>
            <a:r>
              <a:rPr lang="en-US" sz="1600" b="1" dirty="0" err="1"/>
              <a:t>ComplexWebQuestions</a:t>
            </a:r>
            <a:endParaRPr lang="en-US" sz="1600" b="1" dirty="0"/>
          </a:p>
          <a:p>
            <a:pPr algn="ctr"/>
            <a:r>
              <a:rPr lang="en-US" sz="1600" dirty="0"/>
              <a:t>Multi-hop reasoning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714F3D-86CB-894E-A543-5C61BA0AC34D}"/>
              </a:ext>
            </a:extLst>
          </p:cNvPr>
          <p:cNvSpPr txBox="1"/>
          <p:nvPr/>
        </p:nvSpPr>
        <p:spPr>
          <a:xfrm>
            <a:off x="844657" y="1245062"/>
            <a:ext cx="2515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SQuAD</a:t>
            </a:r>
            <a:r>
              <a:rPr lang="en-US" b="1" dirty="0"/>
              <a:t>, </a:t>
            </a:r>
            <a:r>
              <a:rPr lang="en-US" b="1" dirty="0" err="1"/>
              <a:t>NewsQA</a:t>
            </a:r>
            <a:endParaRPr lang="en-US" b="1" dirty="0"/>
          </a:p>
          <a:p>
            <a:pPr algn="ctr"/>
            <a:r>
              <a:rPr lang="en-US" dirty="0"/>
              <a:t>Predicate/argument structure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1A2F87-2570-AC44-A771-847A04B3396E}"/>
              </a:ext>
            </a:extLst>
          </p:cNvPr>
          <p:cNvSpPr/>
          <p:nvPr/>
        </p:nvSpPr>
        <p:spPr>
          <a:xfrm>
            <a:off x="1818741" y="3449408"/>
            <a:ext cx="256469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DROP </a:t>
            </a:r>
          </a:p>
          <a:p>
            <a:pPr algn="ctr"/>
            <a:r>
              <a:rPr lang="en-US" dirty="0"/>
              <a:t>Arithmetic reasoning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8639F488-01B1-0E44-9CA9-74A4C70B3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83AE-40D3-664D-80FC-7440FECD074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62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7" grpId="0" animBg="1"/>
      <p:bldP spid="15" grpId="0"/>
      <p:bldP spid="16" grpId="0" animBg="1"/>
      <p:bldP spid="13" grpId="0"/>
      <p:bldP spid="12" grpId="0"/>
      <p:bldP spid="14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51DA0-6CAA-F248-A808-897B9EA0C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Desiderata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97F7F-810B-F341-B7FF-C7C96FC10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92" y="1369219"/>
            <a:ext cx="8122158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 this work we would like to test the </a:t>
            </a:r>
            <a:r>
              <a:rPr lang="en-US" sz="2400" b="1" dirty="0"/>
              <a:t>generalization</a:t>
            </a:r>
            <a:r>
              <a:rPr lang="en-US" sz="2400" dirty="0"/>
              <a:t> and </a:t>
            </a:r>
            <a:r>
              <a:rPr lang="en-US" sz="2400" b="1" dirty="0"/>
              <a:t>transfer</a:t>
            </a:r>
            <a:r>
              <a:rPr lang="en-US" sz="2400" dirty="0"/>
              <a:t> of models trained on these different datasets.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u="sng" dirty="0"/>
              <a:t>Questions of interest:</a:t>
            </a:r>
          </a:p>
          <a:p>
            <a:r>
              <a:rPr lang="en-US" sz="2400" dirty="0"/>
              <a:t>How does performance change when generalizing to new datasets? </a:t>
            </a:r>
          </a:p>
          <a:p>
            <a:r>
              <a:rPr lang="en-US" sz="2400" dirty="0"/>
              <a:t>Can fine-tuning</a:t>
            </a:r>
            <a:r>
              <a:rPr lang="en-US" sz="2400" b="1" dirty="0"/>
              <a:t> </a:t>
            </a:r>
            <a:r>
              <a:rPr lang="en-US" sz="2400" dirty="0"/>
              <a:t>on large RC datasets improve results on smaller datasets (even in the presence of 			)?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333EBDB-F453-D048-B02B-A8E2147C1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83AE-40D3-664D-80FC-7440FECD074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A12ED3A-09BA-4841-ACFE-DAD5AC931F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48" t="-395" r="305" b="-3141"/>
          <a:stretch/>
        </p:blipFill>
        <p:spPr>
          <a:xfrm>
            <a:off x="6592163" y="4115620"/>
            <a:ext cx="562593" cy="7485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7FA4EED-ABE9-E44F-9C1C-B697456142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70103">
            <a:off x="5938406" y="4149959"/>
            <a:ext cx="584122" cy="67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03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F151D-A6C8-7D4F-A1C8-A44A7AB52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19123-3E62-4B41-8308-349F016EC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An </a:t>
            </a:r>
            <a:r>
              <a:rPr lang="en-US" sz="2400" b="1" dirty="0"/>
              <a:t>analysis</a:t>
            </a:r>
            <a:r>
              <a:rPr lang="en-US" sz="2400" dirty="0"/>
              <a:t> of generalization and transfer on two popular RC models</a:t>
            </a:r>
          </a:p>
          <a:p>
            <a:r>
              <a:rPr lang="en-US" sz="2400" dirty="0"/>
              <a:t>A new </a:t>
            </a:r>
            <a:r>
              <a:rPr lang="en-US" sz="2400" b="1" dirty="0"/>
              <a:t>multi-task model</a:t>
            </a:r>
            <a:r>
              <a:rPr lang="en-US" sz="2400" dirty="0"/>
              <a:t>, </a:t>
            </a:r>
            <a:r>
              <a:rPr lang="en-US" sz="2400" dirty="0" err="1"/>
              <a:t>MultiQA</a:t>
            </a:r>
            <a:r>
              <a:rPr lang="en-US" sz="2400" dirty="0"/>
              <a:t>, that improves state-of-the-art on several datasets.</a:t>
            </a:r>
          </a:p>
          <a:p>
            <a:r>
              <a:rPr lang="en-US" sz="2400" b="1" dirty="0"/>
              <a:t>Infrastructure</a:t>
            </a:r>
            <a:r>
              <a:rPr lang="en-US" sz="2400" dirty="0"/>
              <a:t> for easily performing experiments on multiple RC datasets.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60EEE64-4F89-B146-B2E6-3B4A105E4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83AE-40D3-664D-80FC-7440FECD074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27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0"/>
            <a:ext cx="7886700" cy="994172"/>
          </a:xfrm>
        </p:spPr>
        <p:txBody>
          <a:bodyPr/>
          <a:lstStyle/>
          <a:p>
            <a:pPr algn="ctr"/>
            <a:r>
              <a:rPr lang="en-US" dirty="0"/>
              <a:t>Datasets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E24D518-BEF3-EE43-A609-6048E1FEDA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13430"/>
              </p:ext>
            </p:extLst>
          </p:nvPr>
        </p:nvGraphicFramePr>
        <p:xfrm>
          <a:off x="413885" y="994173"/>
          <a:ext cx="8421195" cy="3798553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406317">
                  <a:extLst>
                    <a:ext uri="{9D8B030D-6E8A-4147-A177-3AD203B41FA5}">
                      <a16:colId xmlns:a16="http://schemas.microsoft.com/office/drawing/2014/main" val="3767603127"/>
                    </a:ext>
                  </a:extLst>
                </a:gridCol>
                <a:gridCol w="962161">
                  <a:extLst>
                    <a:ext uri="{9D8B030D-6E8A-4147-A177-3AD203B41FA5}">
                      <a16:colId xmlns:a16="http://schemas.microsoft.com/office/drawing/2014/main" val="3077314752"/>
                    </a:ext>
                  </a:extLst>
                </a:gridCol>
                <a:gridCol w="1684239">
                  <a:extLst>
                    <a:ext uri="{9D8B030D-6E8A-4147-A177-3AD203B41FA5}">
                      <a16:colId xmlns:a16="http://schemas.microsoft.com/office/drawing/2014/main" val="1667710089"/>
                    </a:ext>
                  </a:extLst>
                </a:gridCol>
                <a:gridCol w="1684239">
                  <a:extLst>
                    <a:ext uri="{9D8B030D-6E8A-4147-A177-3AD203B41FA5}">
                      <a16:colId xmlns:a16="http://schemas.microsoft.com/office/drawing/2014/main" val="4141926792"/>
                    </a:ext>
                  </a:extLst>
                </a:gridCol>
                <a:gridCol w="1684239">
                  <a:extLst>
                    <a:ext uri="{9D8B030D-6E8A-4147-A177-3AD203B41FA5}">
                      <a16:colId xmlns:a16="http://schemas.microsoft.com/office/drawing/2014/main" val="3007256165"/>
                    </a:ext>
                  </a:extLst>
                </a:gridCol>
              </a:tblGrid>
              <a:tr h="34532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Dataset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Size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Context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Question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Multi-hop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3326004"/>
                  </a:ext>
                </a:extLst>
              </a:tr>
              <a:tr h="34532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SQuAD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108K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Wikipedia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crowd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No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31819597"/>
                  </a:ext>
                </a:extLst>
              </a:tr>
              <a:tr h="34532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NewsQA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120K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Newswire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crowd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No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95606733"/>
                  </a:ext>
                </a:extLst>
              </a:tr>
              <a:tr h="34532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SearchQA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140K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Snippets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trivia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No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0418816"/>
                  </a:ext>
                </a:extLst>
              </a:tr>
              <a:tr h="34532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TriviaQA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95K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Snippets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trivia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No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9618950"/>
                  </a:ext>
                </a:extLst>
              </a:tr>
              <a:tr h="34532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HotpotQA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113K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Wikipedia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crowd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Yes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9635133"/>
                  </a:ext>
                </a:extLst>
              </a:tr>
              <a:tr h="34532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ComplexQuestions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2K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Snippets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Web queries/KB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No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16275308"/>
                  </a:ext>
                </a:extLst>
              </a:tr>
              <a:tr h="34532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ComplexWebQuestions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35K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Snippets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crowd/KB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Yes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38151681"/>
                  </a:ext>
                </a:extLst>
              </a:tr>
              <a:tr h="34532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ComQA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11K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Snippets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WikiAnswers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No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84947749"/>
                  </a:ext>
                </a:extLst>
              </a:tr>
              <a:tr h="34532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WikiHop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51K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Wikipedia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KB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Yes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2003936"/>
                  </a:ext>
                </a:extLst>
              </a:tr>
              <a:tr h="34532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26K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Wikipedia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crowd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Yes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4991578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BFCBA63B-8D5E-E941-ACCD-8677B81DD022}"/>
              </a:ext>
            </a:extLst>
          </p:cNvPr>
          <p:cNvSpPr/>
          <p:nvPr/>
        </p:nvSpPr>
        <p:spPr>
          <a:xfrm>
            <a:off x="413884" y="1337911"/>
            <a:ext cx="8421195" cy="327260"/>
          </a:xfrm>
          <a:prstGeom prst="rect">
            <a:avLst/>
          </a:prstGeom>
          <a:solidFill>
            <a:schemeClr val="bg1">
              <a:alpha val="9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2F116B-5E55-CF40-8904-37579A5E7F1F}"/>
              </a:ext>
            </a:extLst>
          </p:cNvPr>
          <p:cNvSpPr/>
          <p:nvPr/>
        </p:nvSpPr>
        <p:spPr>
          <a:xfrm>
            <a:off x="361402" y="1681649"/>
            <a:ext cx="8421195" cy="327260"/>
          </a:xfrm>
          <a:prstGeom prst="rect">
            <a:avLst/>
          </a:prstGeom>
          <a:solidFill>
            <a:schemeClr val="bg1">
              <a:alpha val="9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725B3DF-EE21-794C-9EA7-F64897CD2670}"/>
              </a:ext>
            </a:extLst>
          </p:cNvPr>
          <p:cNvSpPr/>
          <p:nvPr/>
        </p:nvSpPr>
        <p:spPr>
          <a:xfrm>
            <a:off x="413884" y="2022616"/>
            <a:ext cx="8421195" cy="327260"/>
          </a:xfrm>
          <a:prstGeom prst="rect">
            <a:avLst/>
          </a:prstGeom>
          <a:solidFill>
            <a:schemeClr val="bg1">
              <a:alpha val="9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AE9B59-5F3F-194C-9144-0FCF6BD0C46A}"/>
              </a:ext>
            </a:extLst>
          </p:cNvPr>
          <p:cNvSpPr/>
          <p:nvPr/>
        </p:nvSpPr>
        <p:spPr>
          <a:xfrm>
            <a:off x="413883" y="2349876"/>
            <a:ext cx="8421195" cy="327260"/>
          </a:xfrm>
          <a:prstGeom prst="rect">
            <a:avLst/>
          </a:prstGeom>
          <a:solidFill>
            <a:schemeClr val="bg1">
              <a:alpha val="9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F3FE53B-33B6-4B42-A44C-A3512057AD57}"/>
              </a:ext>
            </a:extLst>
          </p:cNvPr>
          <p:cNvSpPr/>
          <p:nvPr/>
        </p:nvSpPr>
        <p:spPr>
          <a:xfrm>
            <a:off x="413882" y="2720194"/>
            <a:ext cx="8421195" cy="327260"/>
          </a:xfrm>
          <a:prstGeom prst="rect">
            <a:avLst/>
          </a:prstGeom>
          <a:solidFill>
            <a:schemeClr val="bg1">
              <a:alpha val="9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C07F5DC-0EA5-2349-B158-DFF44CB39D95}"/>
              </a:ext>
            </a:extLst>
          </p:cNvPr>
          <p:cNvSpPr/>
          <p:nvPr/>
        </p:nvSpPr>
        <p:spPr>
          <a:xfrm>
            <a:off x="413881" y="3056930"/>
            <a:ext cx="8421195" cy="327260"/>
          </a:xfrm>
          <a:prstGeom prst="rect">
            <a:avLst/>
          </a:prstGeom>
          <a:solidFill>
            <a:schemeClr val="bg1">
              <a:alpha val="9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183A2C6-A398-7642-BCC5-B90A9FF8F6FD}"/>
              </a:ext>
            </a:extLst>
          </p:cNvPr>
          <p:cNvSpPr/>
          <p:nvPr/>
        </p:nvSpPr>
        <p:spPr>
          <a:xfrm>
            <a:off x="409530" y="3397897"/>
            <a:ext cx="8421195" cy="327260"/>
          </a:xfrm>
          <a:prstGeom prst="rect">
            <a:avLst/>
          </a:prstGeom>
          <a:solidFill>
            <a:schemeClr val="bg1">
              <a:alpha val="9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070C12B-4239-0942-B059-CA3CB1EF5E9F}"/>
              </a:ext>
            </a:extLst>
          </p:cNvPr>
          <p:cNvSpPr/>
          <p:nvPr/>
        </p:nvSpPr>
        <p:spPr>
          <a:xfrm>
            <a:off x="361404" y="3725157"/>
            <a:ext cx="8421195" cy="327260"/>
          </a:xfrm>
          <a:prstGeom prst="rect">
            <a:avLst/>
          </a:prstGeom>
          <a:solidFill>
            <a:schemeClr val="bg1">
              <a:alpha val="9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24F6E25-9749-EF49-8E1A-D8C8094D443F}"/>
              </a:ext>
            </a:extLst>
          </p:cNvPr>
          <p:cNvSpPr/>
          <p:nvPr/>
        </p:nvSpPr>
        <p:spPr>
          <a:xfrm>
            <a:off x="409528" y="4095475"/>
            <a:ext cx="8421195" cy="327260"/>
          </a:xfrm>
          <a:prstGeom prst="rect">
            <a:avLst/>
          </a:prstGeom>
          <a:solidFill>
            <a:schemeClr val="bg1">
              <a:alpha val="9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BF85790-A2EB-4347-842D-0976F8E65787}"/>
              </a:ext>
            </a:extLst>
          </p:cNvPr>
          <p:cNvSpPr/>
          <p:nvPr/>
        </p:nvSpPr>
        <p:spPr>
          <a:xfrm>
            <a:off x="395691" y="4444970"/>
            <a:ext cx="8421195" cy="327260"/>
          </a:xfrm>
          <a:prstGeom prst="rect">
            <a:avLst/>
          </a:prstGeom>
          <a:solidFill>
            <a:schemeClr val="bg1">
              <a:alpha val="9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71BEEF75-0D04-F240-BF44-E2CFDDF0D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83AE-40D3-664D-80FC-7440FECD074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64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"/>
                            </p:stCondLst>
                            <p:childTnLst>
                              <p:par>
                                <p:cTn id="1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"/>
                            </p:stCondLst>
                            <p:childTnLst>
                              <p:par>
                                <p:cTn id="2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"/>
                            </p:stCondLst>
                            <p:childTnLst>
                              <p:par>
                                <p:cTn id="2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"/>
                            </p:stCondLst>
                            <p:childTnLst>
                              <p:par>
                                <p:cTn id="3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"/>
                            </p:stCondLst>
                            <p:childTnLst>
                              <p:par>
                                <p:cTn id="3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"/>
                            </p:stCondLst>
                            <p:childTnLst>
                              <p:par>
                                <p:cTn id="4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"/>
                            </p:stCondLst>
                            <p:childTnLst>
                              <p:par>
                                <p:cTn id="4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210" y="166801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Models</a:t>
            </a:r>
            <a:br>
              <a:rPr lang="en-US" dirty="0"/>
            </a:b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567AEBB-584F-AD49-A47A-05EDE1B8C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83AE-40D3-664D-80FC-7440FECD074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ACF780-2A86-B84A-844E-CD17DD4FB17C}"/>
              </a:ext>
            </a:extLst>
          </p:cNvPr>
          <p:cNvSpPr txBox="1"/>
          <p:nvPr/>
        </p:nvSpPr>
        <p:spPr>
          <a:xfrm>
            <a:off x="2735357" y="796786"/>
            <a:ext cx="342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experiment with 2 RC models: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ED9886-2FE2-B341-8295-DCC7B8FA9184}"/>
              </a:ext>
            </a:extLst>
          </p:cNvPr>
          <p:cNvSpPr/>
          <p:nvPr/>
        </p:nvSpPr>
        <p:spPr>
          <a:xfrm>
            <a:off x="2010455" y="4450443"/>
            <a:ext cx="24701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document1, document2 … </a:t>
            </a:r>
            <a:endParaRPr lang="en-US" sz="16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FF176F1-4017-0845-B244-835264937E95}"/>
              </a:ext>
            </a:extLst>
          </p:cNvPr>
          <p:cNvSpPr/>
          <p:nvPr/>
        </p:nvSpPr>
        <p:spPr>
          <a:xfrm>
            <a:off x="1236650" y="2827256"/>
            <a:ext cx="2216493" cy="61467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BiDAF</a:t>
            </a:r>
            <a:r>
              <a:rPr lang="en-US" sz="1600" dirty="0">
                <a:solidFill>
                  <a:schemeClr val="tx1"/>
                </a:solidFill>
              </a:rPr>
              <a:t> (</a:t>
            </a:r>
            <a:r>
              <a:rPr lang="en-US" sz="1600" dirty="0" err="1">
                <a:solidFill>
                  <a:schemeClr val="tx1"/>
                </a:solidFill>
              </a:rPr>
              <a:t>Seo</a:t>
            </a:r>
            <a:r>
              <a:rPr lang="en-US" sz="1600" dirty="0">
                <a:solidFill>
                  <a:schemeClr val="tx1"/>
                </a:solidFill>
              </a:rPr>
              <a:t> et al., 2016) + Self-attention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A61388A-A4A4-764F-B2C4-99BC34B1B6AB}"/>
              </a:ext>
            </a:extLst>
          </p:cNvPr>
          <p:cNvSpPr/>
          <p:nvPr/>
        </p:nvSpPr>
        <p:spPr>
          <a:xfrm>
            <a:off x="917171" y="2081770"/>
            <a:ext cx="2701659" cy="24813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start_span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Up Arrow 13">
            <a:extLst>
              <a:ext uri="{FF2B5EF4-FFF2-40B4-BE49-F238E27FC236}">
                <a16:creationId xmlns:a16="http://schemas.microsoft.com/office/drawing/2014/main" id="{EF0C946C-EC6B-2A4E-8F56-8BA68C317CA4}"/>
              </a:ext>
            </a:extLst>
          </p:cNvPr>
          <p:cNvSpPr/>
          <p:nvPr/>
        </p:nvSpPr>
        <p:spPr>
          <a:xfrm>
            <a:off x="1587262" y="3980875"/>
            <a:ext cx="261169" cy="400539"/>
          </a:xfrm>
          <a:prstGeom prst="up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>
            <a:extLst>
              <a:ext uri="{FF2B5EF4-FFF2-40B4-BE49-F238E27FC236}">
                <a16:creationId xmlns:a16="http://schemas.microsoft.com/office/drawing/2014/main" id="{1939383E-9669-4945-8572-AA2D65992C17}"/>
              </a:ext>
            </a:extLst>
          </p:cNvPr>
          <p:cNvSpPr/>
          <p:nvPr/>
        </p:nvSpPr>
        <p:spPr>
          <a:xfrm>
            <a:off x="2145543" y="2373930"/>
            <a:ext cx="261169" cy="400539"/>
          </a:xfrm>
          <a:prstGeom prst="up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E8FC152-4257-B743-85B0-04AB0AB10379}"/>
              </a:ext>
            </a:extLst>
          </p:cNvPr>
          <p:cNvSpPr/>
          <p:nvPr/>
        </p:nvSpPr>
        <p:spPr>
          <a:xfrm>
            <a:off x="1019306" y="1832516"/>
            <a:ext cx="2701659" cy="2481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end_span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26D3FD-5DC6-0A4E-8E6D-108752539703}"/>
              </a:ext>
            </a:extLst>
          </p:cNvPr>
          <p:cNvSpPr txBox="1"/>
          <p:nvPr/>
        </p:nvSpPr>
        <p:spPr>
          <a:xfrm>
            <a:off x="1295308" y="1239147"/>
            <a:ext cx="3873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DocumentQA</a:t>
            </a:r>
            <a:r>
              <a:rPr lang="en-US" sz="2800" dirty="0"/>
              <a:t> </a:t>
            </a:r>
            <a:r>
              <a:rPr lang="en-US" sz="1200" dirty="0"/>
              <a:t>(Clark and Gardner, 2018)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2F90D6E-0198-5F43-ACB3-C1B1412F5480}"/>
              </a:ext>
            </a:extLst>
          </p:cNvPr>
          <p:cNvSpPr/>
          <p:nvPr/>
        </p:nvSpPr>
        <p:spPr>
          <a:xfrm>
            <a:off x="4854286" y="4450443"/>
            <a:ext cx="30371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[</a:t>
            </a:r>
            <a:r>
              <a:rPr lang="en-US" sz="1600" dirty="0" err="1"/>
              <a:t>cls</a:t>
            </a:r>
            <a:r>
              <a:rPr lang="en-US" sz="1600" dirty="0"/>
              <a:t>]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question</a:t>
            </a:r>
            <a:r>
              <a:rPr lang="en-US" sz="16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/>
              <a:t>[</a:t>
            </a:r>
            <a:r>
              <a:rPr lang="en-US" sz="1600" dirty="0" err="1"/>
              <a:t>sep</a:t>
            </a:r>
            <a:r>
              <a:rPr lang="en-US" sz="1600" dirty="0"/>
              <a:t>] </a:t>
            </a:r>
            <a:r>
              <a:rPr lang="en-US" sz="1600" dirty="0">
                <a:solidFill>
                  <a:schemeClr val="accent1"/>
                </a:solidFill>
              </a:rPr>
              <a:t>context </a:t>
            </a:r>
            <a:r>
              <a:rPr lang="en-US" sz="1600" dirty="0"/>
              <a:t>[</a:t>
            </a:r>
            <a:r>
              <a:rPr lang="en-US" sz="1600" dirty="0" err="1"/>
              <a:t>sep</a:t>
            </a:r>
            <a:r>
              <a:rPr lang="en-US" sz="1600" dirty="0"/>
              <a:t>]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3869A85-6DE4-4D4D-A9B0-F5149A6EA28D}"/>
              </a:ext>
            </a:extLst>
          </p:cNvPr>
          <p:cNvSpPr/>
          <p:nvPr/>
        </p:nvSpPr>
        <p:spPr>
          <a:xfrm>
            <a:off x="5432213" y="3113137"/>
            <a:ext cx="1581235" cy="61467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BERT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EAAD3360-E8EE-CD44-9B82-A0D6E232E7CE}"/>
              </a:ext>
            </a:extLst>
          </p:cNvPr>
          <p:cNvSpPr/>
          <p:nvPr/>
        </p:nvSpPr>
        <p:spPr>
          <a:xfrm>
            <a:off x="4854286" y="2086770"/>
            <a:ext cx="2701659" cy="24813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start_span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Up Arrow 22">
            <a:extLst>
              <a:ext uri="{FF2B5EF4-FFF2-40B4-BE49-F238E27FC236}">
                <a16:creationId xmlns:a16="http://schemas.microsoft.com/office/drawing/2014/main" id="{15B205E0-29EE-A845-9AAC-161AB83D259F}"/>
              </a:ext>
            </a:extLst>
          </p:cNvPr>
          <p:cNvSpPr/>
          <p:nvPr/>
        </p:nvSpPr>
        <p:spPr>
          <a:xfrm>
            <a:off x="6104264" y="3979926"/>
            <a:ext cx="261169" cy="400539"/>
          </a:xfrm>
          <a:prstGeom prst="up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>
            <a:extLst>
              <a:ext uri="{FF2B5EF4-FFF2-40B4-BE49-F238E27FC236}">
                <a16:creationId xmlns:a16="http://schemas.microsoft.com/office/drawing/2014/main" id="{40E28D04-40CB-4F4C-AE1C-A1BF7E027456}"/>
              </a:ext>
            </a:extLst>
          </p:cNvPr>
          <p:cNvSpPr/>
          <p:nvPr/>
        </p:nvSpPr>
        <p:spPr>
          <a:xfrm>
            <a:off x="6111675" y="2503870"/>
            <a:ext cx="261169" cy="400539"/>
          </a:xfrm>
          <a:prstGeom prst="up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FE1A4E64-57AB-D644-AB07-5949A8C7C04F}"/>
              </a:ext>
            </a:extLst>
          </p:cNvPr>
          <p:cNvSpPr/>
          <p:nvPr/>
        </p:nvSpPr>
        <p:spPr>
          <a:xfrm>
            <a:off x="4956421" y="1837516"/>
            <a:ext cx="2701659" cy="2481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end_span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686CC4-854F-D644-AA3C-8BDB8F81DDDA}"/>
              </a:ext>
            </a:extLst>
          </p:cNvPr>
          <p:cNvSpPr txBox="1"/>
          <p:nvPr/>
        </p:nvSpPr>
        <p:spPr>
          <a:xfrm>
            <a:off x="5781395" y="1238499"/>
            <a:ext cx="22201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BERT </a:t>
            </a:r>
            <a:r>
              <a:rPr lang="tr-TR" sz="1200" dirty="0"/>
              <a:t>(</a:t>
            </a:r>
            <a:r>
              <a:rPr lang="tr-TR" sz="1200" dirty="0" err="1"/>
              <a:t>Devlin</a:t>
            </a:r>
            <a:r>
              <a:rPr lang="tr-TR" sz="1200" dirty="0"/>
              <a:t> et al., 2019)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50ED537-FC02-394A-9BA1-A1AE5554C90C}"/>
              </a:ext>
            </a:extLst>
          </p:cNvPr>
          <p:cNvSpPr/>
          <p:nvPr/>
        </p:nvSpPr>
        <p:spPr>
          <a:xfrm>
            <a:off x="1098731" y="4450443"/>
            <a:ext cx="9117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4A772E"/>
                </a:solidFill>
              </a:rPr>
              <a:t>question</a:t>
            </a:r>
          </a:p>
        </p:txBody>
      </p:sp>
      <p:sp>
        <p:nvSpPr>
          <p:cNvPr id="28" name="Up Arrow 27">
            <a:extLst>
              <a:ext uri="{FF2B5EF4-FFF2-40B4-BE49-F238E27FC236}">
                <a16:creationId xmlns:a16="http://schemas.microsoft.com/office/drawing/2014/main" id="{49983D45-9068-F841-97D1-1EF1583CAFEC}"/>
              </a:ext>
            </a:extLst>
          </p:cNvPr>
          <p:cNvSpPr/>
          <p:nvPr/>
        </p:nvSpPr>
        <p:spPr>
          <a:xfrm>
            <a:off x="2735357" y="3979926"/>
            <a:ext cx="261169" cy="400539"/>
          </a:xfrm>
          <a:prstGeom prst="up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F7065E9D-A24D-3F4C-85E5-1914C4CC32BC}"/>
              </a:ext>
            </a:extLst>
          </p:cNvPr>
          <p:cNvSpPr/>
          <p:nvPr/>
        </p:nvSpPr>
        <p:spPr>
          <a:xfrm>
            <a:off x="1518693" y="3510187"/>
            <a:ext cx="1652405" cy="40053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IR component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33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6C25A-FBFC-A24F-B2A8-937CB1A0E5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Generalization Experiments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79EA7D-EAE5-9E42-A2AF-51C6368BDB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31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7E73B-45C9-D64B-9182-B8DADD558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280"/>
            <a:ext cx="7886700" cy="629314"/>
          </a:xfrm>
        </p:spPr>
        <p:txBody>
          <a:bodyPr/>
          <a:lstStyle/>
          <a:p>
            <a:pPr algn="ctr"/>
            <a:r>
              <a:rPr lang="en-US" dirty="0"/>
              <a:t>1. Do models generalize well?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8853A18-26FA-D146-A378-08006FC90E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487706"/>
              </p:ext>
            </p:extLst>
          </p:nvPr>
        </p:nvGraphicFramePr>
        <p:xfrm>
          <a:off x="154004" y="1252017"/>
          <a:ext cx="4225697" cy="2742467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943276">
                  <a:extLst>
                    <a:ext uri="{9D8B030D-6E8A-4147-A177-3AD203B41FA5}">
                      <a16:colId xmlns:a16="http://schemas.microsoft.com/office/drawing/2014/main" val="3856148735"/>
                    </a:ext>
                  </a:extLst>
                </a:gridCol>
                <a:gridCol w="465289">
                  <a:extLst>
                    <a:ext uri="{9D8B030D-6E8A-4147-A177-3AD203B41FA5}">
                      <a16:colId xmlns:a16="http://schemas.microsoft.com/office/drawing/2014/main" val="1266474016"/>
                    </a:ext>
                  </a:extLst>
                </a:gridCol>
                <a:gridCol w="704283">
                  <a:extLst>
                    <a:ext uri="{9D8B030D-6E8A-4147-A177-3AD203B41FA5}">
                      <a16:colId xmlns:a16="http://schemas.microsoft.com/office/drawing/2014/main" val="3632104331"/>
                    </a:ext>
                  </a:extLst>
                </a:gridCol>
                <a:gridCol w="704283">
                  <a:extLst>
                    <a:ext uri="{9D8B030D-6E8A-4147-A177-3AD203B41FA5}">
                      <a16:colId xmlns:a16="http://schemas.microsoft.com/office/drawing/2014/main" val="1354361590"/>
                    </a:ext>
                  </a:extLst>
                </a:gridCol>
                <a:gridCol w="704283">
                  <a:extLst>
                    <a:ext uri="{9D8B030D-6E8A-4147-A177-3AD203B41FA5}">
                      <a16:colId xmlns:a16="http://schemas.microsoft.com/office/drawing/2014/main" val="218289423"/>
                    </a:ext>
                  </a:extLst>
                </a:gridCol>
                <a:gridCol w="704283">
                  <a:extLst>
                    <a:ext uri="{9D8B030D-6E8A-4147-A177-3AD203B41FA5}">
                      <a16:colId xmlns:a16="http://schemas.microsoft.com/office/drawing/2014/main" val="2801242765"/>
                    </a:ext>
                  </a:extLst>
                </a:gridCol>
              </a:tblGrid>
              <a:tr h="391781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Training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CQ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CWQ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ComQA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WikiHop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DROP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030040"/>
                  </a:ext>
                </a:extLst>
              </a:tr>
              <a:tr h="391781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SQuAD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10.1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16.1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4.2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2.4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68222393"/>
                  </a:ext>
                </a:extLst>
              </a:tr>
              <a:tr h="391781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NewsQA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14.9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8.2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13.5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4.8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3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49723882"/>
                  </a:ext>
                </a:extLst>
              </a:tr>
              <a:tr h="391781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SearchQA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29.2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16.1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24.6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8.1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2.3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324339"/>
                  </a:ext>
                </a:extLst>
              </a:tr>
              <a:tr h="391781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TriviaQA-Wiki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24.6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14.5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17.9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8.4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2.9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8155344"/>
                  </a:ext>
                </a:extLst>
              </a:tr>
              <a:tr h="391781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HotpotQA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24.6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14.9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21.2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8.5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7.7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9912869"/>
                  </a:ext>
                </a:extLst>
              </a:tr>
              <a:tr h="391781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Intra-Domain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149234"/>
                  </a:ext>
                </a:extLst>
              </a:tr>
            </a:tbl>
          </a:graphicData>
        </a:graphic>
      </p:graphicFrame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422087F-24AF-0440-ABBB-3BAD1C29D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60081" y="4401502"/>
            <a:ext cx="2057400" cy="273844"/>
          </a:xfrm>
        </p:spPr>
        <p:txBody>
          <a:bodyPr/>
          <a:lstStyle/>
          <a:p>
            <a:fld id="{0BED83AE-40D3-664D-80FC-7440FECD0742}" type="slidenum">
              <a:rPr lang="en-US" smtClean="0"/>
              <a:pPr/>
              <a:t>9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A1D64BE-1FD4-5446-9810-EB5AD628ACBC}"/>
              </a:ext>
            </a:extLst>
          </p:cNvPr>
          <p:cNvCxnSpPr>
            <a:cxnSpLocks/>
          </p:cNvCxnSpPr>
          <p:nvPr/>
        </p:nvCxnSpPr>
        <p:spPr>
          <a:xfrm>
            <a:off x="154004" y="1305220"/>
            <a:ext cx="1025150" cy="3310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077D310-CF5C-7445-9497-FCE8AAE97CE8}"/>
              </a:ext>
            </a:extLst>
          </p:cNvPr>
          <p:cNvSpPr txBox="1"/>
          <p:nvPr/>
        </p:nvSpPr>
        <p:spPr>
          <a:xfrm>
            <a:off x="413299" y="1211059"/>
            <a:ext cx="855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Evaluation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25F9574C-B195-394E-B1EE-8196B51908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718838"/>
              </p:ext>
            </p:extLst>
          </p:nvPr>
        </p:nvGraphicFramePr>
        <p:xfrm>
          <a:off x="4642587" y="1257629"/>
          <a:ext cx="4225697" cy="2742467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943276">
                  <a:extLst>
                    <a:ext uri="{9D8B030D-6E8A-4147-A177-3AD203B41FA5}">
                      <a16:colId xmlns:a16="http://schemas.microsoft.com/office/drawing/2014/main" val="3856148735"/>
                    </a:ext>
                  </a:extLst>
                </a:gridCol>
                <a:gridCol w="465289">
                  <a:extLst>
                    <a:ext uri="{9D8B030D-6E8A-4147-A177-3AD203B41FA5}">
                      <a16:colId xmlns:a16="http://schemas.microsoft.com/office/drawing/2014/main" val="1266474016"/>
                    </a:ext>
                  </a:extLst>
                </a:gridCol>
                <a:gridCol w="704283">
                  <a:extLst>
                    <a:ext uri="{9D8B030D-6E8A-4147-A177-3AD203B41FA5}">
                      <a16:colId xmlns:a16="http://schemas.microsoft.com/office/drawing/2014/main" val="3632104331"/>
                    </a:ext>
                  </a:extLst>
                </a:gridCol>
                <a:gridCol w="704283">
                  <a:extLst>
                    <a:ext uri="{9D8B030D-6E8A-4147-A177-3AD203B41FA5}">
                      <a16:colId xmlns:a16="http://schemas.microsoft.com/office/drawing/2014/main" val="1354361590"/>
                    </a:ext>
                  </a:extLst>
                </a:gridCol>
                <a:gridCol w="704283">
                  <a:extLst>
                    <a:ext uri="{9D8B030D-6E8A-4147-A177-3AD203B41FA5}">
                      <a16:colId xmlns:a16="http://schemas.microsoft.com/office/drawing/2014/main" val="218289423"/>
                    </a:ext>
                  </a:extLst>
                </a:gridCol>
                <a:gridCol w="704283">
                  <a:extLst>
                    <a:ext uri="{9D8B030D-6E8A-4147-A177-3AD203B41FA5}">
                      <a16:colId xmlns:a16="http://schemas.microsoft.com/office/drawing/2014/main" val="2801242765"/>
                    </a:ext>
                  </a:extLst>
                </a:gridCol>
              </a:tblGrid>
              <a:tr h="391781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Training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CQ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CWQ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ComQA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WikiHop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DROP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030040"/>
                  </a:ext>
                </a:extLst>
              </a:tr>
              <a:tr h="391781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SQuAD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68222393"/>
                  </a:ext>
                </a:extLst>
              </a:tr>
              <a:tr h="391781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NewsQA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49723882"/>
                  </a:ext>
                </a:extLst>
              </a:tr>
              <a:tr h="391781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SearchQA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30.3</a:t>
                      </a:r>
                    </a:p>
                  </a:txBody>
                  <a:tcPr marL="9525" marR="9525" marT="9525" marB="0" anchor="b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324339"/>
                  </a:ext>
                </a:extLst>
              </a:tr>
              <a:tr h="391781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TriviaQA-Wiki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30.3</a:t>
                      </a:r>
                    </a:p>
                  </a:txBody>
                  <a:tcPr marL="9525" marR="9525" marT="9525" marB="0" anchor="b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8155344"/>
                  </a:ext>
                </a:extLst>
              </a:tr>
              <a:tr h="391781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HotpotQA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</a:t>
                      </a:r>
                    </a:p>
                  </a:txBody>
                  <a:tcPr marL="9525" marR="9525" marT="9525" marB="0" anchor="b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</a:t>
                      </a:r>
                    </a:p>
                  </a:txBody>
                  <a:tcPr marL="9525" marR="9525" marT="9525" marB="0" anchor="b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</a:t>
                      </a:r>
                    </a:p>
                  </a:txBody>
                  <a:tcPr marL="9525" marR="9525" marT="9525" marB="0" anchor="b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</a:t>
                      </a:r>
                    </a:p>
                  </a:txBody>
                  <a:tcPr marL="9525" marR="9525" marT="9525" marB="0" anchor="b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</a:t>
                      </a:r>
                    </a:p>
                  </a:txBody>
                  <a:tcPr marL="9525" marR="9525" marT="9525" marB="0" anchor="b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9912869"/>
                  </a:ext>
                </a:extLst>
              </a:tr>
              <a:tr h="391781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Intra-Domain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149234"/>
                  </a:ext>
                </a:extLst>
              </a:tr>
            </a:tbl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780A507-08F4-A648-99E2-F5BAD0E3F715}"/>
              </a:ext>
            </a:extLst>
          </p:cNvPr>
          <p:cNvCxnSpPr>
            <a:cxnSpLocks/>
          </p:cNvCxnSpPr>
          <p:nvPr/>
        </p:nvCxnSpPr>
        <p:spPr>
          <a:xfrm>
            <a:off x="4642587" y="1320457"/>
            <a:ext cx="1025150" cy="3310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AFB0EC9-8988-B641-AB12-4B66DBA4859B}"/>
              </a:ext>
            </a:extLst>
          </p:cNvPr>
          <p:cNvSpPr txBox="1"/>
          <p:nvPr/>
        </p:nvSpPr>
        <p:spPr>
          <a:xfrm>
            <a:off x="4905473" y="1201208"/>
            <a:ext cx="855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Evaluation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5AA318F-07A2-AF4B-ABD3-31183440D7BE}"/>
              </a:ext>
            </a:extLst>
          </p:cNvPr>
          <p:cNvSpPr txBox="1"/>
          <p:nvPr/>
        </p:nvSpPr>
        <p:spPr>
          <a:xfrm>
            <a:off x="6340001" y="663909"/>
            <a:ext cx="1192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BERTQA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4E7F5E9-C58D-214A-9743-43A068F0C4A2}"/>
              </a:ext>
            </a:extLst>
          </p:cNvPr>
          <p:cNvSpPr txBox="1"/>
          <p:nvPr/>
        </p:nvSpPr>
        <p:spPr>
          <a:xfrm>
            <a:off x="1268405" y="678583"/>
            <a:ext cx="1996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Document-QA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25282AE-2E77-1A4F-996D-63D5F1D29B65}"/>
              </a:ext>
            </a:extLst>
          </p:cNvPr>
          <p:cNvSpPr/>
          <p:nvPr/>
        </p:nvSpPr>
        <p:spPr>
          <a:xfrm>
            <a:off x="154004" y="3598271"/>
            <a:ext cx="8714280" cy="475440"/>
          </a:xfrm>
          <a:prstGeom prst="rect">
            <a:avLst/>
          </a:prstGeom>
          <a:solidFill>
            <a:schemeClr val="bg1">
              <a:alpha val="9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75854FA-53FA-3F49-986A-94F88AE286AC}"/>
              </a:ext>
            </a:extLst>
          </p:cNvPr>
          <p:cNvSpPr/>
          <p:nvPr/>
        </p:nvSpPr>
        <p:spPr>
          <a:xfrm>
            <a:off x="1373204" y="3622943"/>
            <a:ext cx="5784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FD8C9F2-0ABB-AD40-8081-9B70DF3BDAA4}"/>
              </a:ext>
            </a:extLst>
          </p:cNvPr>
          <p:cNvSpPr/>
          <p:nvPr/>
        </p:nvSpPr>
        <p:spPr>
          <a:xfrm>
            <a:off x="1106905" y="1675653"/>
            <a:ext cx="3394510" cy="1979789"/>
          </a:xfrm>
          <a:prstGeom prst="rect">
            <a:avLst/>
          </a:prstGeom>
          <a:solidFill>
            <a:schemeClr val="bg1">
              <a:alpha val="9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29949F3-621B-D64E-A1EC-E43B86834280}"/>
              </a:ext>
            </a:extLst>
          </p:cNvPr>
          <p:cNvSpPr/>
          <p:nvPr/>
        </p:nvSpPr>
        <p:spPr>
          <a:xfrm>
            <a:off x="148459" y="1675652"/>
            <a:ext cx="958445" cy="1979789"/>
          </a:xfrm>
          <a:prstGeom prst="rect">
            <a:avLst/>
          </a:prstGeom>
          <a:solidFill>
            <a:schemeClr val="bg1">
              <a:alpha val="9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B6FE7D0-942F-7244-9A46-1002D0F888F5}"/>
              </a:ext>
            </a:extLst>
          </p:cNvPr>
          <p:cNvSpPr/>
          <p:nvPr/>
        </p:nvSpPr>
        <p:spPr>
          <a:xfrm>
            <a:off x="5590475" y="1647799"/>
            <a:ext cx="3291452" cy="1948263"/>
          </a:xfrm>
          <a:prstGeom prst="rect">
            <a:avLst/>
          </a:prstGeom>
          <a:solidFill>
            <a:schemeClr val="accent2">
              <a:lumMod val="20000"/>
              <a:lumOff val="80000"/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r>
              <a:rPr lang="en-US" dirty="0">
                <a:solidFill>
                  <a:schemeClr val="tx1"/>
                </a:solidFill>
              </a:rPr>
              <a:t>Average: 15.8EM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78D68E5-0136-F348-83FF-18D4F5D42DD2}"/>
              </a:ext>
            </a:extLst>
          </p:cNvPr>
          <p:cNvSpPr/>
          <p:nvPr/>
        </p:nvSpPr>
        <p:spPr>
          <a:xfrm>
            <a:off x="1111969" y="1636294"/>
            <a:ext cx="3269383" cy="1954156"/>
          </a:xfrm>
          <a:prstGeom prst="rect">
            <a:avLst/>
          </a:prstGeom>
          <a:solidFill>
            <a:schemeClr val="accent2">
              <a:lumMod val="40000"/>
              <a:lumOff val="60000"/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r>
              <a:rPr lang="en-US" dirty="0">
                <a:solidFill>
                  <a:schemeClr val="tx1"/>
                </a:solidFill>
              </a:rPr>
              <a:t>Average: 12.8EM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DA0CE5D-A94D-1741-B38C-1E33864ABA6A}"/>
              </a:ext>
            </a:extLst>
          </p:cNvPr>
          <p:cNvSpPr/>
          <p:nvPr/>
        </p:nvSpPr>
        <p:spPr>
          <a:xfrm>
            <a:off x="1111967" y="3590450"/>
            <a:ext cx="3267733" cy="401825"/>
          </a:xfrm>
          <a:prstGeom prst="rect">
            <a:avLst/>
          </a:prstGeom>
          <a:solidFill>
            <a:schemeClr val="accent6">
              <a:lumMod val="20000"/>
              <a:lumOff val="80000"/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r>
              <a:rPr lang="en-US" dirty="0">
                <a:solidFill>
                  <a:schemeClr val="tx1"/>
                </a:solidFill>
              </a:rPr>
              <a:t>Average: 30.3EM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442A82E-894A-D341-8DE8-CF0AEE9CBEFD}"/>
              </a:ext>
            </a:extLst>
          </p:cNvPr>
          <p:cNvSpPr/>
          <p:nvPr/>
        </p:nvSpPr>
        <p:spPr>
          <a:xfrm>
            <a:off x="5590475" y="3590174"/>
            <a:ext cx="3291452" cy="404309"/>
          </a:xfrm>
          <a:prstGeom prst="rect">
            <a:avLst/>
          </a:prstGeom>
          <a:solidFill>
            <a:schemeClr val="accent6">
              <a:lumMod val="40000"/>
              <a:lumOff val="60000"/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r>
              <a:rPr lang="en-US" dirty="0">
                <a:solidFill>
                  <a:schemeClr val="tx1"/>
                </a:solidFill>
              </a:rPr>
              <a:t>Average: 36.1EM</a:t>
            </a:r>
          </a:p>
        </p:txBody>
      </p:sp>
      <p:sp>
        <p:nvSpPr>
          <p:cNvPr id="43" name="Horizontal Scroll 42">
            <a:extLst>
              <a:ext uri="{FF2B5EF4-FFF2-40B4-BE49-F238E27FC236}">
                <a16:creationId xmlns:a16="http://schemas.microsoft.com/office/drawing/2014/main" id="{DC0424DF-EA94-1647-90D3-7C31399352F4}"/>
              </a:ext>
            </a:extLst>
          </p:cNvPr>
          <p:cNvSpPr/>
          <p:nvPr/>
        </p:nvSpPr>
        <p:spPr>
          <a:xfrm>
            <a:off x="1537317" y="4479564"/>
            <a:ext cx="6183251" cy="635389"/>
          </a:xfrm>
          <a:prstGeom prst="horizontalScroll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>
              <a:defRPr/>
            </a:pPr>
            <a:r>
              <a:rPr lang="en-US" dirty="0"/>
              <a:t>The finding confirms that </a:t>
            </a:r>
            <a:r>
              <a:rPr lang="en-US" b="1" dirty="0"/>
              <a:t>models over-fit to the particular dataset and generalize poorly.</a:t>
            </a:r>
          </a:p>
        </p:txBody>
      </p:sp>
      <p:sp>
        <p:nvSpPr>
          <p:cNvPr id="44" name="Horizontal Scroll 43">
            <a:extLst>
              <a:ext uri="{FF2B5EF4-FFF2-40B4-BE49-F238E27FC236}">
                <a16:creationId xmlns:a16="http://schemas.microsoft.com/office/drawing/2014/main" id="{1B6387A5-1CB2-1540-B0B7-62AD9CC95478}"/>
              </a:ext>
            </a:extLst>
          </p:cNvPr>
          <p:cNvSpPr/>
          <p:nvPr/>
        </p:nvSpPr>
        <p:spPr>
          <a:xfrm>
            <a:off x="1537318" y="3885871"/>
            <a:ext cx="6183251" cy="782853"/>
          </a:xfrm>
          <a:prstGeom prst="horizontalScroll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BERTQA improves generalization compared to </a:t>
            </a:r>
            <a:r>
              <a:rPr lang="en-US" b="1" dirty="0" err="1"/>
              <a:t>DocumentQA</a:t>
            </a:r>
            <a:r>
              <a:rPr lang="en-US" b="1" dirty="0"/>
              <a:t>.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971AA6F-662E-6648-A220-A9DEA5F55B1F}"/>
              </a:ext>
            </a:extLst>
          </p:cNvPr>
          <p:cNvSpPr txBox="1"/>
          <p:nvPr/>
        </p:nvSpPr>
        <p:spPr>
          <a:xfrm>
            <a:off x="7892455" y="-8939"/>
            <a:ext cx="1245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Generalization</a:t>
            </a:r>
          </a:p>
        </p:txBody>
      </p:sp>
      <p:sp>
        <p:nvSpPr>
          <p:cNvPr id="47" name="Rounded Rectangular Callout 46">
            <a:extLst>
              <a:ext uri="{FF2B5EF4-FFF2-40B4-BE49-F238E27FC236}">
                <a16:creationId xmlns:a16="http://schemas.microsoft.com/office/drawing/2014/main" id="{FDFAAE95-59D1-C843-943F-1F83837278C6}"/>
              </a:ext>
            </a:extLst>
          </p:cNvPr>
          <p:cNvSpPr/>
          <p:nvPr/>
        </p:nvSpPr>
        <p:spPr>
          <a:xfrm>
            <a:off x="4628942" y="2622783"/>
            <a:ext cx="4184613" cy="477506"/>
          </a:xfrm>
          <a:prstGeom prst="wedgeRoundRectCallout">
            <a:avLst>
              <a:gd name="adj1" fmla="val 26248"/>
              <a:gd name="adj2" fmla="val 179791"/>
              <a:gd name="adj3" fmla="val 16667"/>
            </a:avLst>
          </a:prstGeom>
          <a:solidFill>
            <a:schemeClr val="accent1"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BERT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WikiHop</a:t>
            </a:r>
            <a:r>
              <a:rPr lang="en-US" dirty="0">
                <a:sym typeface="Wingdings" pitchFamily="2" charset="2"/>
              </a:rPr>
              <a:t> &gt; Evaluate on </a:t>
            </a:r>
            <a:r>
              <a:rPr lang="en-US" dirty="0" err="1">
                <a:sym typeface="Wingdings" pitchFamily="2" charset="2"/>
              </a:rPr>
              <a:t>WIkiHop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94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4" grpId="0"/>
      <p:bldP spid="25" grpId="0"/>
      <p:bldP spid="26" grpId="0"/>
      <p:bldP spid="27" grpId="0" animBg="1"/>
      <p:bldP spid="28" grpId="0"/>
      <p:bldP spid="28" grpId="1"/>
      <p:bldP spid="30" grpId="0" animBg="1"/>
      <p:bldP spid="31" grpId="0" animBg="1"/>
      <p:bldP spid="39" grpId="1" animBg="1"/>
      <p:bldP spid="40" grpId="0" animBg="1"/>
      <p:bldP spid="41" grpId="0" animBg="1"/>
      <p:bldP spid="42" grpId="0" animBg="1"/>
      <p:bldP spid="43" grpId="0" animBg="1"/>
      <p:bldP spid="44" grpId="0" animBg="1"/>
      <p:bldP spid="44" grpId="1" animBg="1"/>
      <p:bldP spid="47" grpId="0" animBg="1"/>
      <p:bldP spid="4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52803</TotalTime>
  <Words>1959</Words>
  <Application>Microsoft Macintosh PowerPoint</Application>
  <PresentationFormat>On-screen Show (16:9)</PresentationFormat>
  <Paragraphs>630</Paragraphs>
  <Slides>24</Slides>
  <Notes>16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Courier New</vt:lpstr>
      <vt:lpstr>Helvetica Neue</vt:lpstr>
      <vt:lpstr>Office Theme</vt:lpstr>
      <vt:lpstr>MultiQA An Empirical Investigation of Generalization and Transfer in Reading Comprehension</vt:lpstr>
      <vt:lpstr>Reading Comprehension (RC)</vt:lpstr>
      <vt:lpstr>RC is so many things!</vt:lpstr>
      <vt:lpstr>Desiderata</vt:lpstr>
      <vt:lpstr>Contributions</vt:lpstr>
      <vt:lpstr>Datasets</vt:lpstr>
      <vt:lpstr>Models </vt:lpstr>
      <vt:lpstr>Generalization Experiments</vt:lpstr>
      <vt:lpstr>1. Do models generalize well? </vt:lpstr>
      <vt:lpstr>2. Does generalization improve when training on multiple datasets?</vt:lpstr>
      <vt:lpstr>3. Does generalization improve when training on more data?</vt:lpstr>
      <vt:lpstr>PowerPoint Presentation</vt:lpstr>
      <vt:lpstr> 4.Can we improve results with context augmentation? </vt:lpstr>
      <vt:lpstr>Transfer Experiments</vt:lpstr>
      <vt:lpstr>5. Can additional fine-tuning improve results on small datasets  even in the presence of BERT</vt:lpstr>
      <vt:lpstr>I have a small dataset, how do I chose the right dataset to pre-train on? </vt:lpstr>
      <vt:lpstr>6. How much target data do we really need?</vt:lpstr>
      <vt:lpstr>7. What if we use multiple datasets as source? </vt:lpstr>
      <vt:lpstr>MultiQA – state of the art</vt:lpstr>
      <vt:lpstr>Does multi-dataset training help adversarial attacks?</vt:lpstr>
      <vt:lpstr>Take-Aways</vt:lpstr>
      <vt:lpstr>The MultiQA Project – Unified format for datasets</vt:lpstr>
      <vt:lpstr>The MultiQA Project – models use AllenNLP</vt:lpstr>
      <vt:lpstr>Thanks!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HERZIG</dc:creator>
  <cp:lastModifiedBy>Alon T</cp:lastModifiedBy>
  <cp:revision>515</cp:revision>
  <dcterms:created xsi:type="dcterms:W3CDTF">2019-01-21T16:34:46Z</dcterms:created>
  <dcterms:modified xsi:type="dcterms:W3CDTF">2019-07-31T11:03:43Z</dcterms:modified>
</cp:coreProperties>
</file>